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8" r:id="rId3"/>
    <p:sldId id="257" r:id="rId4"/>
    <p:sldId id="263" r:id="rId5"/>
    <p:sldId id="258" r:id="rId6"/>
    <p:sldId id="264" r:id="rId7"/>
    <p:sldId id="259" r:id="rId8"/>
    <p:sldId id="260" r:id="rId9"/>
    <p:sldId id="261"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9" autoAdjust="0"/>
    <p:restoredTop sz="94660"/>
  </p:normalViewPr>
  <p:slideViewPr>
    <p:cSldViewPr snapToGrid="0">
      <p:cViewPr varScale="1">
        <p:scale>
          <a:sx n="105" d="100"/>
          <a:sy n="105" d="100"/>
        </p:scale>
        <p:origin x="4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3C9C88-DA95-4FA2-BAF0-450D66B6B201}" type="datetimeFigureOut">
              <a:rPr lang="es-MX" smtClean="0"/>
              <a:t>25/02/2025</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A2E26-2468-438A-98A7-7CACE3D96410}" type="slidenum">
              <a:rPr lang="es-MX" smtClean="0"/>
              <a:t>‹Nº›</a:t>
            </a:fld>
            <a:endParaRPr lang="es-MX"/>
          </a:p>
        </p:txBody>
      </p:sp>
    </p:spTree>
    <p:extLst>
      <p:ext uri="{BB962C8B-B14F-4D97-AF65-F5344CB8AC3E}">
        <p14:creationId xmlns:p14="http://schemas.microsoft.com/office/powerpoint/2010/main" val="2858267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3E2A2E26-2468-438A-98A7-7CACE3D96410}" type="slidenum">
              <a:rPr lang="es-MX" smtClean="0"/>
              <a:t>14</a:t>
            </a:fld>
            <a:endParaRPr lang="es-MX"/>
          </a:p>
        </p:txBody>
      </p:sp>
    </p:spTree>
    <p:extLst>
      <p:ext uri="{BB962C8B-B14F-4D97-AF65-F5344CB8AC3E}">
        <p14:creationId xmlns:p14="http://schemas.microsoft.com/office/powerpoint/2010/main" val="33046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144684-54FC-3307-E447-6920F19A70E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24D314C-188A-A988-34E9-DB47D6104E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FDC4611-0D07-7D56-C667-25FB2D3C61EA}"/>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BF04DFD6-057F-274A-54F2-EAB40124D5B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5DB6579-FADF-FEB9-8FCC-0CA918B577DB}"/>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268964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66F7D-4177-7029-80B2-7EE941422EB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DCFB4AD-119B-6ACE-DAE7-36E8ED8E763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FEE2785-43E5-9C77-B8FA-877D77029808}"/>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5C388907-FF43-0A95-B072-72B94FBD59C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518CA38-3FE1-CDCE-B17F-E950CD2D4F6F}"/>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183533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995BC8C-06DA-1CF5-6337-E2C083708DC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990257E-1684-B545-35AC-1C42E056AD5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4BB3001-372F-09B0-8879-B396A70042E0}"/>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7547338D-59B5-1C9E-2E39-96C1B301686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EEB5889-DF96-9912-E215-7599A6CC99F5}"/>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2964336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4FA4E0-2387-B9EC-45C3-0E12851A2CF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C7B93CA-2A4E-2AE3-7C55-E41102896FB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6259A94-26F3-430B-F637-F619E318A2BC}"/>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8B1F4DAF-78F9-5976-134D-7828F6D89A0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E1B4A95-D230-25A7-263E-2C8A4CD6C310}"/>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191368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579A-9CEE-63B0-9F0B-E4234A3B56D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BE1DC69-7DBC-678F-B26E-BFAEB8ED77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523C6C0-1B57-802A-EF3A-849176B7D39F}"/>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BC1387AC-A2CE-3A59-2F04-DB08BDE59C7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7781201-5802-A1EA-5C76-F75E557C091E}"/>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168045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7C9FCE-4476-04F0-ACC0-4232FA62C3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F23DFC3-EDB0-0EA5-C497-831322F2E2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48D6B7F-5221-4F1C-2C79-201AA35A581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E6D4D49-3088-720B-20E8-CA59B949064E}"/>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6" name="Marcador de pie de página 5">
            <a:extLst>
              <a:ext uri="{FF2B5EF4-FFF2-40B4-BE49-F238E27FC236}">
                <a16:creationId xmlns:a16="http://schemas.microsoft.com/office/drawing/2014/main" id="{4F385A01-5B1F-A03C-96C0-5F0E2B3E580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A918FF5-11DE-8E72-CD4D-301A4A605096}"/>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324132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2557DF-3BA7-84C0-EE5A-82E672A7537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2B070AA-81BA-CB46-E02E-1B3256B2CC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3B45C5F-F418-025F-BE22-E2149BF059F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003370E-6358-1570-22E1-082C6E0FF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8E1F692-04CE-1C18-6BDA-7654D0B8771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0FC1297-FC65-1ED7-F0F5-442612C533C2}"/>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8" name="Marcador de pie de página 7">
            <a:extLst>
              <a:ext uri="{FF2B5EF4-FFF2-40B4-BE49-F238E27FC236}">
                <a16:creationId xmlns:a16="http://schemas.microsoft.com/office/drawing/2014/main" id="{108460E8-FFF8-F3A8-8FCF-C2E5F37DAFA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0B0ACD8-A242-024A-197C-8F2058EDDC14}"/>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19233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0FB0F4-ACBA-19B2-34F1-EECA4E28799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C5A7EE-9FA7-FE5D-A6FC-4D9B886FB8DD}"/>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4" name="Marcador de pie de página 3">
            <a:extLst>
              <a:ext uri="{FF2B5EF4-FFF2-40B4-BE49-F238E27FC236}">
                <a16:creationId xmlns:a16="http://schemas.microsoft.com/office/drawing/2014/main" id="{A60079F9-FCFF-D999-2372-43E3CB1A4D5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505F9D23-3CE4-21E7-A990-13E8654C2DDC}"/>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367460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E2C58A2-B348-61E5-1CE0-840B7F89AF70}"/>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3" name="Marcador de pie de página 2">
            <a:extLst>
              <a:ext uri="{FF2B5EF4-FFF2-40B4-BE49-F238E27FC236}">
                <a16:creationId xmlns:a16="http://schemas.microsoft.com/office/drawing/2014/main" id="{121A8779-40EE-BF68-3210-3C98B4D2423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11C8315-FCBE-655B-A7E8-D8C97CE0B2E3}"/>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295592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54929-C45A-54A1-44CB-524F0C32985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D0DE24E-214A-AED0-E74E-118D2AED0A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39F4DD9-A855-6D1C-DB7A-D41B2FF85C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F4D534D-AC20-120C-D633-5F6B7A839566}"/>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6" name="Marcador de pie de página 5">
            <a:extLst>
              <a:ext uri="{FF2B5EF4-FFF2-40B4-BE49-F238E27FC236}">
                <a16:creationId xmlns:a16="http://schemas.microsoft.com/office/drawing/2014/main" id="{9F3FD573-3C23-B8A1-3BC8-C195B5D5E5A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E19C1B6-E252-B115-DD75-6E46A082375A}"/>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378583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9C0D13-256A-0C47-1CF5-BFA5EE7606E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20E8069-8AA7-3541-1064-AC418E8F49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45832E86-086A-DF70-72EE-2683C8EC3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D23F11-E374-C5D4-3A82-80716646DF1B}"/>
              </a:ext>
            </a:extLst>
          </p:cNvPr>
          <p:cNvSpPr>
            <a:spLocks noGrp="1"/>
          </p:cNvSpPr>
          <p:nvPr>
            <p:ph type="dt" sz="half" idx="10"/>
          </p:nvPr>
        </p:nvSpPr>
        <p:spPr/>
        <p:txBody>
          <a:bodyPr/>
          <a:lstStyle/>
          <a:p>
            <a:fld id="{DE20DF25-9686-43CB-A1E8-8AB015441B37}" type="datetimeFigureOut">
              <a:rPr lang="es-MX" smtClean="0"/>
              <a:t>25/02/2025</a:t>
            </a:fld>
            <a:endParaRPr lang="es-MX"/>
          </a:p>
        </p:txBody>
      </p:sp>
      <p:sp>
        <p:nvSpPr>
          <p:cNvPr id="6" name="Marcador de pie de página 5">
            <a:extLst>
              <a:ext uri="{FF2B5EF4-FFF2-40B4-BE49-F238E27FC236}">
                <a16:creationId xmlns:a16="http://schemas.microsoft.com/office/drawing/2014/main" id="{2ED7EAB4-702A-B103-2F86-0C015BE5C95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C8001EB-B564-BCBA-813E-292304D293B2}"/>
              </a:ext>
            </a:extLst>
          </p:cNvPr>
          <p:cNvSpPr>
            <a:spLocks noGrp="1"/>
          </p:cNvSpPr>
          <p:nvPr>
            <p:ph type="sldNum" sz="quarter" idx="12"/>
          </p:nvPr>
        </p:nvSpPr>
        <p:spPr/>
        <p:txBody>
          <a:bodyPr/>
          <a:lstStyle/>
          <a:p>
            <a:fld id="{009891E1-A2F9-4466-8ECB-39764E41BA3D}" type="slidenum">
              <a:rPr lang="es-MX" smtClean="0"/>
              <a:t>‹Nº›</a:t>
            </a:fld>
            <a:endParaRPr lang="es-MX"/>
          </a:p>
        </p:txBody>
      </p:sp>
    </p:spTree>
    <p:extLst>
      <p:ext uri="{BB962C8B-B14F-4D97-AF65-F5344CB8AC3E}">
        <p14:creationId xmlns:p14="http://schemas.microsoft.com/office/powerpoint/2010/main" val="30381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22ECF12-888D-FF12-317C-656A8EB2E0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04D6FB9-1CF7-0C98-DB1F-663B6A665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C0760A0-CCC4-D69E-936C-7476CCC3B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20DF25-9686-43CB-A1E8-8AB015441B37}" type="datetimeFigureOut">
              <a:rPr lang="es-MX" smtClean="0"/>
              <a:t>25/02/2025</a:t>
            </a:fld>
            <a:endParaRPr lang="es-MX"/>
          </a:p>
        </p:txBody>
      </p:sp>
      <p:sp>
        <p:nvSpPr>
          <p:cNvPr id="5" name="Marcador de pie de página 4">
            <a:extLst>
              <a:ext uri="{FF2B5EF4-FFF2-40B4-BE49-F238E27FC236}">
                <a16:creationId xmlns:a16="http://schemas.microsoft.com/office/drawing/2014/main" id="{A9DE1B11-9721-2426-A40E-D842C5725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66355ACB-68ED-5A1C-7B79-A0746EF02D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09891E1-A2F9-4466-8ECB-39764E41BA3D}" type="slidenum">
              <a:rPr lang="es-MX" smtClean="0"/>
              <a:t>‹Nº›</a:t>
            </a:fld>
            <a:endParaRPr lang="es-MX"/>
          </a:p>
        </p:txBody>
      </p:sp>
    </p:spTree>
    <p:extLst>
      <p:ext uri="{BB962C8B-B14F-4D97-AF65-F5344CB8AC3E}">
        <p14:creationId xmlns:p14="http://schemas.microsoft.com/office/powerpoint/2010/main" val="3005994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2AE058-DF98-3AF4-3BC5-04B4BF59AC6F}"/>
              </a:ext>
            </a:extLst>
          </p:cNvPr>
          <p:cNvSpPr>
            <a:spLocks noGrp="1"/>
          </p:cNvSpPr>
          <p:nvPr>
            <p:ph type="ctrTitle"/>
          </p:nvPr>
        </p:nvSpPr>
        <p:spPr/>
        <p:txBody>
          <a:bodyPr>
            <a:normAutofit fontScale="90000"/>
          </a:bodyPr>
          <a:lstStyle/>
          <a:p>
            <a:r>
              <a:rPr lang="es-ES" dirty="0"/>
              <a:t>Guía para organizar </a:t>
            </a:r>
            <a:r>
              <a:rPr lang="es-ES" dirty="0" err="1"/>
              <a:t>Curriculum</a:t>
            </a:r>
            <a:r>
              <a:rPr lang="es-ES" dirty="0"/>
              <a:t> vitae para los concursos de oposición </a:t>
            </a:r>
            <a:endParaRPr lang="es-MX" dirty="0"/>
          </a:p>
        </p:txBody>
      </p:sp>
      <p:sp>
        <p:nvSpPr>
          <p:cNvPr id="3" name="Subtítulo 2">
            <a:extLst>
              <a:ext uri="{FF2B5EF4-FFF2-40B4-BE49-F238E27FC236}">
                <a16:creationId xmlns:a16="http://schemas.microsoft.com/office/drawing/2014/main" id="{E962EF95-E5D9-91D7-687F-5307F1FCED40}"/>
              </a:ext>
            </a:extLst>
          </p:cNvPr>
          <p:cNvSpPr>
            <a:spLocks noGrp="1"/>
          </p:cNvSpPr>
          <p:nvPr>
            <p:ph type="subTitle" idx="1"/>
          </p:nvPr>
        </p:nvSpPr>
        <p:spPr/>
        <p:txBody>
          <a:bodyPr/>
          <a:lstStyle/>
          <a:p>
            <a:r>
              <a:rPr lang="es-ES" dirty="0"/>
              <a:t>Con base en la Tabla de Valoración para Concursos de Oposición para profesores de asignatura en la UMSNH</a:t>
            </a:r>
            <a:endParaRPr lang="es-MX" dirty="0"/>
          </a:p>
        </p:txBody>
      </p:sp>
    </p:spTree>
    <p:extLst>
      <p:ext uri="{BB962C8B-B14F-4D97-AF65-F5344CB8AC3E}">
        <p14:creationId xmlns:p14="http://schemas.microsoft.com/office/powerpoint/2010/main" val="2784876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1E212-8BC3-B8D9-FA86-390F615505CA}"/>
            </a:ext>
          </a:extLst>
        </p:cNvPr>
        <p:cNvGrpSpPr/>
        <p:nvPr/>
      </p:nvGrpSpPr>
      <p:grpSpPr>
        <a:xfrm>
          <a:off x="0" y="0"/>
          <a:ext cx="0" cy="0"/>
          <a:chOff x="0" y="0"/>
          <a:chExt cx="0" cy="0"/>
        </a:xfrm>
      </p:grpSpPr>
      <p:sp>
        <p:nvSpPr>
          <p:cNvPr id="4" name="Rectángulo 3">
            <a:extLst>
              <a:ext uri="{FF2B5EF4-FFF2-40B4-BE49-F238E27FC236}">
                <a16:creationId xmlns:a16="http://schemas.microsoft.com/office/drawing/2014/main" id="{223B9B8F-9822-CB8C-8216-067C4E33C7CC}"/>
              </a:ext>
            </a:extLst>
          </p:cNvPr>
          <p:cNvSpPr/>
          <p:nvPr/>
        </p:nvSpPr>
        <p:spPr>
          <a:xfrm>
            <a:off x="1805577" y="2967335"/>
            <a:ext cx="8580875" cy="1754326"/>
          </a:xfrm>
          <a:prstGeom prst="rect">
            <a:avLst/>
          </a:prstGeom>
          <a:noFill/>
        </p:spPr>
        <p:txBody>
          <a:bodyPr wrap="none" lIns="91440" tIns="45720" rIns="91440" bIns="45720">
            <a:spAutoFit/>
          </a:bodyPr>
          <a:lstStyle/>
          <a:p>
            <a:pPr algn="ctr"/>
            <a:r>
              <a:rPr lang="es-ES" sz="5400" b="1" cap="none" spc="0" dirty="0">
                <a:ln w="22225">
                  <a:solidFill>
                    <a:schemeClr val="accent2"/>
                  </a:solidFill>
                  <a:prstDash val="solid"/>
                </a:ln>
                <a:solidFill>
                  <a:schemeClr val="accent2">
                    <a:lumMod val="40000"/>
                    <a:lumOff val="60000"/>
                  </a:schemeClr>
                </a:solidFill>
                <a:effectLst/>
              </a:rPr>
              <a:t>III. Experie</a:t>
            </a:r>
            <a:r>
              <a:rPr lang="es-ES" sz="5400" b="1" dirty="0">
                <a:ln w="22225">
                  <a:solidFill>
                    <a:schemeClr val="accent2"/>
                  </a:solidFill>
                  <a:prstDash val="solid"/>
                </a:ln>
                <a:solidFill>
                  <a:schemeClr val="accent2">
                    <a:lumMod val="40000"/>
                    <a:lumOff val="60000"/>
                  </a:schemeClr>
                </a:solidFill>
              </a:rPr>
              <a:t>ncia profesional</a:t>
            </a:r>
          </a:p>
          <a:p>
            <a:pPr algn="ctr"/>
            <a:r>
              <a:rPr lang="es-ES" sz="5400" b="1" dirty="0">
                <a:ln w="22225">
                  <a:solidFill>
                    <a:schemeClr val="accent2"/>
                  </a:solidFill>
                  <a:prstDash val="solid"/>
                </a:ln>
                <a:solidFill>
                  <a:schemeClr val="accent2">
                    <a:lumMod val="40000"/>
                    <a:lumOff val="60000"/>
                  </a:schemeClr>
                </a:solidFill>
              </a:rPr>
              <a:t>(20 puntos máximo)</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327512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413733-0394-B8D6-370A-4EFBF52ACD66}"/>
              </a:ext>
            </a:extLst>
          </p:cNvPr>
          <p:cNvSpPr>
            <a:spLocks noGrp="1"/>
          </p:cNvSpPr>
          <p:nvPr>
            <p:ph type="title"/>
          </p:nvPr>
        </p:nvSpPr>
        <p:spPr/>
        <p:txBody>
          <a:bodyPr>
            <a:normAutofit/>
          </a:bodyPr>
          <a:lstStyle/>
          <a:p>
            <a:r>
              <a:rPr lang="es-MX" sz="3600" b="1" dirty="0">
                <a:effectLst/>
                <a:latin typeface="Calibri" panose="020F0502020204030204" pitchFamily="34" charset="0"/>
                <a:ea typeface="Calibri" panose="020F0502020204030204" pitchFamily="34" charset="0"/>
                <a:cs typeface="Calibri" panose="020F0502020204030204" pitchFamily="34" charset="0"/>
              </a:rPr>
              <a:t>III. EXPERIENCIA PROFESIONAL (máximo </a:t>
            </a:r>
            <a:r>
              <a:rPr lang="es-MX" sz="36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20 puntos</a:t>
            </a:r>
            <a:r>
              <a:rPr lang="es-MX" sz="36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a:t>
            </a:r>
            <a:endParaRPr lang="es-MX" sz="3600" dirty="0"/>
          </a:p>
        </p:txBody>
      </p:sp>
      <p:sp>
        <p:nvSpPr>
          <p:cNvPr id="7" name="Marcador de contenido 6">
            <a:extLst>
              <a:ext uri="{FF2B5EF4-FFF2-40B4-BE49-F238E27FC236}">
                <a16:creationId xmlns:a16="http://schemas.microsoft.com/office/drawing/2014/main" id="{A4F2F375-8CD3-3023-4A75-44F0C357A336}"/>
              </a:ext>
            </a:extLst>
          </p:cNvPr>
          <p:cNvSpPr>
            <a:spLocks noGrp="1"/>
          </p:cNvSpPr>
          <p:nvPr>
            <p:ph idx="1"/>
          </p:nvPr>
        </p:nvSpPr>
        <p:spPr/>
        <p:txBody>
          <a:bodyPr/>
          <a:lstStyle/>
          <a:p>
            <a:endParaRPr lang="es-MX" dirty="0"/>
          </a:p>
        </p:txBody>
      </p:sp>
      <p:pic>
        <p:nvPicPr>
          <p:cNvPr id="9" name="Imagen 8">
            <a:extLst>
              <a:ext uri="{FF2B5EF4-FFF2-40B4-BE49-F238E27FC236}">
                <a16:creationId xmlns:a16="http://schemas.microsoft.com/office/drawing/2014/main" id="{9584A4CD-8B7A-926C-6AEE-60BED1CDB465}"/>
              </a:ext>
            </a:extLst>
          </p:cNvPr>
          <p:cNvPicPr>
            <a:picLocks noChangeAspect="1"/>
          </p:cNvPicPr>
          <p:nvPr/>
        </p:nvPicPr>
        <p:blipFill>
          <a:blip r:embed="rId2"/>
          <a:stretch>
            <a:fillRect/>
          </a:stretch>
        </p:blipFill>
        <p:spPr>
          <a:xfrm>
            <a:off x="1247955" y="1429207"/>
            <a:ext cx="9696090" cy="5063668"/>
          </a:xfrm>
          <a:prstGeom prst="rect">
            <a:avLst/>
          </a:prstGeom>
        </p:spPr>
      </p:pic>
    </p:spTree>
    <p:extLst>
      <p:ext uri="{BB962C8B-B14F-4D97-AF65-F5344CB8AC3E}">
        <p14:creationId xmlns:p14="http://schemas.microsoft.com/office/powerpoint/2010/main" val="323736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B977A-F210-C710-92DD-EB20CF28379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5AC1A10-6A43-B470-0F81-E3C5E3A6BA18}"/>
              </a:ext>
            </a:extLst>
          </p:cNvPr>
          <p:cNvSpPr>
            <a:spLocks noGrp="1"/>
          </p:cNvSpPr>
          <p:nvPr>
            <p:ph type="title"/>
          </p:nvPr>
        </p:nvSpPr>
        <p:spPr/>
        <p:txBody>
          <a:bodyPr/>
          <a:lstStyle/>
          <a:p>
            <a:r>
              <a:rPr lang="es-MX" sz="4400" b="1" dirty="0">
                <a:effectLst/>
                <a:latin typeface="Calibri" panose="020F0502020204030204" pitchFamily="34" charset="0"/>
                <a:ea typeface="Calibri" panose="020F0502020204030204" pitchFamily="34" charset="0"/>
                <a:cs typeface="Calibri" panose="020F0502020204030204" pitchFamily="34" charset="0"/>
              </a:rPr>
              <a:t>III. EXPERIENCIA PROFESIONAL (máximo </a:t>
            </a:r>
            <a:r>
              <a:rPr lang="es-MX" sz="44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20 )</a:t>
            </a:r>
            <a:endParaRPr lang="es-MX" dirty="0"/>
          </a:p>
        </p:txBody>
      </p:sp>
      <p:sp>
        <p:nvSpPr>
          <p:cNvPr id="3" name="Marcador de contenido 2">
            <a:extLst>
              <a:ext uri="{FF2B5EF4-FFF2-40B4-BE49-F238E27FC236}">
                <a16:creationId xmlns:a16="http://schemas.microsoft.com/office/drawing/2014/main" id="{070EC61C-0F73-0485-41A1-CBEA2F5BE621}"/>
              </a:ext>
            </a:extLst>
          </p:cNvPr>
          <p:cNvSpPr>
            <a:spLocks noGrp="1"/>
          </p:cNvSpPr>
          <p:nvPr>
            <p:ph idx="1"/>
          </p:nvPr>
        </p:nvSpPr>
        <p:spPr>
          <a:xfrm>
            <a:off x="701794" y="1707851"/>
            <a:ext cx="10515600" cy="4351338"/>
          </a:xfrm>
        </p:spPr>
        <p:txBody>
          <a:bodyPr>
            <a:normAutofit/>
          </a:bodyPr>
          <a:lstStyle/>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3.a. Director de proyectos ejecutivos:</a:t>
            </a:r>
            <a:r>
              <a:rPr lang="es-MX" sz="2400" dirty="0">
                <a:effectLst/>
                <a:latin typeface="Calibri" panose="020F0502020204030204" pitchFamily="34" charset="0"/>
                <a:ea typeface="Calibri" panose="020F0502020204030204" pitchFamily="34" charset="0"/>
                <a:cs typeface="Times New Roman" panose="02020603050405020304" pitchFamily="18" charset="0"/>
              </a:rPr>
              <a:t> Por proyecto afín se otorgan 4 puntos, por proyecto no afín 1.5 puntos.</a:t>
            </a:r>
          </a:p>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3.b. Participación en proyectos de investigación:</a:t>
            </a:r>
            <a:r>
              <a:rPr lang="es-MX" sz="2400" dirty="0">
                <a:effectLst/>
                <a:latin typeface="Calibri" panose="020F0502020204030204" pitchFamily="34" charset="0"/>
                <a:ea typeface="Calibri" panose="020F0502020204030204" pitchFamily="34" charset="0"/>
                <a:cs typeface="Times New Roman" panose="02020603050405020304" pitchFamily="18" charset="0"/>
              </a:rPr>
              <a:t> Por proyecto afín se otorgan 2 puntos y proyecto no afín 1 punto.</a:t>
            </a:r>
          </a:p>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3.c. Antigüedad en la docencia</a:t>
            </a:r>
            <a:r>
              <a:rPr lang="es-MX" sz="2400" b="1"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 industria o área de su profesión</a:t>
            </a:r>
            <a:r>
              <a:rPr lang="es-MX" sz="2400" b="1" dirty="0">
                <a:effectLst/>
                <a:latin typeface="Calibri" panose="020F0502020204030204" pitchFamily="34" charset="0"/>
                <a:ea typeface="Calibri" panose="020F0502020204030204" pitchFamily="34" charset="0"/>
                <a:cs typeface="Times New Roman" panose="02020603050405020304" pitchFamily="18" charset="0"/>
              </a:rPr>
              <a:t>:</a:t>
            </a:r>
            <a:r>
              <a:rPr lang="es-MX" sz="2400" dirty="0">
                <a:effectLst/>
                <a:latin typeface="Calibri" panose="020F0502020204030204" pitchFamily="34" charset="0"/>
                <a:ea typeface="Calibri" panose="020F0502020204030204" pitchFamily="34" charset="0"/>
                <a:cs typeface="Times New Roman" panose="02020603050405020304" pitchFamily="18" charset="0"/>
              </a:rPr>
              <a:t> 1 punto por año. Presentar reporte y constancia 1 punto.</a:t>
            </a:r>
          </a:p>
          <a:p>
            <a:r>
              <a:rPr lang="es-MX" sz="2400" b="1" dirty="0">
                <a:effectLst/>
                <a:latin typeface="Calibri" panose="020F0502020204030204" pitchFamily="34" charset="0"/>
                <a:ea typeface="Calibri" panose="020F0502020204030204" pitchFamily="34" charset="0"/>
                <a:cs typeface="Times New Roman" panose="02020603050405020304" pitchFamily="18" charset="0"/>
              </a:rPr>
              <a:t>3.d. Antigüedad en </a:t>
            </a:r>
            <a:r>
              <a:rPr lang="es-MX" sz="2400" b="1"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industria o área de su profesión</a:t>
            </a:r>
            <a:r>
              <a:rPr lang="es-MX" sz="2400" dirty="0">
                <a:effectLst/>
                <a:latin typeface="Calibri" panose="020F0502020204030204" pitchFamily="34" charset="0"/>
                <a:ea typeface="Calibri" panose="020F0502020204030204" pitchFamily="34" charset="0"/>
                <a:cs typeface="Times New Roman" panose="02020603050405020304" pitchFamily="18" charset="0"/>
              </a:rPr>
              <a:t>: cada año 0.5 puntos. Presentar reporte y constancias</a:t>
            </a:r>
            <a:endParaRPr lang="es-MX" sz="3600" dirty="0"/>
          </a:p>
        </p:txBody>
      </p:sp>
    </p:spTree>
    <p:extLst>
      <p:ext uri="{BB962C8B-B14F-4D97-AF65-F5344CB8AC3E}">
        <p14:creationId xmlns:p14="http://schemas.microsoft.com/office/powerpoint/2010/main" val="422541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F6D39-AD12-0422-92FE-5EAE36A45817}"/>
            </a:ext>
          </a:extLst>
        </p:cNvPr>
        <p:cNvGrpSpPr/>
        <p:nvPr/>
      </p:nvGrpSpPr>
      <p:grpSpPr>
        <a:xfrm>
          <a:off x="0" y="0"/>
          <a:ext cx="0" cy="0"/>
          <a:chOff x="0" y="0"/>
          <a:chExt cx="0" cy="0"/>
        </a:xfrm>
      </p:grpSpPr>
      <p:sp>
        <p:nvSpPr>
          <p:cNvPr id="4" name="Rectángulo 3">
            <a:extLst>
              <a:ext uri="{FF2B5EF4-FFF2-40B4-BE49-F238E27FC236}">
                <a16:creationId xmlns:a16="http://schemas.microsoft.com/office/drawing/2014/main" id="{04126015-E93F-1049-EF73-B07337C2FBB5}"/>
              </a:ext>
            </a:extLst>
          </p:cNvPr>
          <p:cNvSpPr/>
          <p:nvPr/>
        </p:nvSpPr>
        <p:spPr>
          <a:xfrm>
            <a:off x="2915595" y="2967335"/>
            <a:ext cx="6360844" cy="1754326"/>
          </a:xfrm>
          <a:prstGeom prst="rect">
            <a:avLst/>
          </a:prstGeom>
          <a:noFill/>
        </p:spPr>
        <p:txBody>
          <a:bodyPr wrap="none" lIns="91440" tIns="45720" rIns="91440" bIns="45720">
            <a:spAutoFit/>
          </a:bodyPr>
          <a:lstStyle/>
          <a:p>
            <a:pPr algn="ctr"/>
            <a:r>
              <a:rPr lang="es-ES" sz="5400" b="1" cap="none" spc="0" dirty="0">
                <a:ln w="22225">
                  <a:solidFill>
                    <a:schemeClr val="accent2"/>
                  </a:solidFill>
                  <a:prstDash val="solid"/>
                </a:ln>
                <a:solidFill>
                  <a:schemeClr val="accent2">
                    <a:lumMod val="40000"/>
                    <a:lumOff val="60000"/>
                  </a:schemeClr>
                </a:solidFill>
                <a:effectLst/>
              </a:rPr>
              <a:t>IV. Publicaciones</a:t>
            </a:r>
          </a:p>
          <a:p>
            <a:pPr algn="ctr"/>
            <a:r>
              <a:rPr lang="es-ES" sz="5400" b="1" dirty="0">
                <a:ln w="22225">
                  <a:solidFill>
                    <a:schemeClr val="accent2"/>
                  </a:solidFill>
                  <a:prstDash val="solid"/>
                </a:ln>
                <a:solidFill>
                  <a:schemeClr val="accent2">
                    <a:lumMod val="40000"/>
                    <a:lumOff val="60000"/>
                  </a:schemeClr>
                </a:solidFill>
              </a:rPr>
              <a:t>(10 puntos máximo)</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64962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E9F57E16-9EFF-FDF2-C594-89D061A2EC9D}"/>
              </a:ext>
            </a:extLst>
          </p:cNvPr>
          <p:cNvPicPr>
            <a:picLocks noChangeAspect="1"/>
          </p:cNvPicPr>
          <p:nvPr/>
        </p:nvPicPr>
        <p:blipFill>
          <a:blip r:embed="rId3"/>
          <a:stretch>
            <a:fillRect/>
          </a:stretch>
        </p:blipFill>
        <p:spPr>
          <a:xfrm>
            <a:off x="0" y="0"/>
            <a:ext cx="2622430" cy="6804453"/>
          </a:xfrm>
          <a:prstGeom prst="rect">
            <a:avLst/>
          </a:prstGeom>
        </p:spPr>
      </p:pic>
      <p:pic>
        <p:nvPicPr>
          <p:cNvPr id="14" name="Imagen 13">
            <a:extLst>
              <a:ext uri="{FF2B5EF4-FFF2-40B4-BE49-F238E27FC236}">
                <a16:creationId xmlns:a16="http://schemas.microsoft.com/office/drawing/2014/main" id="{0EBAAEED-342C-BFD7-4002-2DF46FF88CA7}"/>
              </a:ext>
            </a:extLst>
          </p:cNvPr>
          <p:cNvPicPr>
            <a:picLocks noChangeAspect="1"/>
          </p:cNvPicPr>
          <p:nvPr/>
        </p:nvPicPr>
        <p:blipFill>
          <a:blip r:embed="rId4"/>
          <a:srcRect l="2202" r="10200"/>
          <a:stretch/>
        </p:blipFill>
        <p:spPr>
          <a:xfrm>
            <a:off x="2763132" y="1298499"/>
            <a:ext cx="3837783" cy="784378"/>
          </a:xfrm>
          <a:prstGeom prst="rect">
            <a:avLst/>
          </a:prstGeom>
          <a:ln w="28575">
            <a:solidFill>
              <a:schemeClr val="accent1"/>
            </a:solidFill>
          </a:ln>
        </p:spPr>
      </p:pic>
      <p:sp>
        <p:nvSpPr>
          <p:cNvPr id="2" name="Título 1">
            <a:extLst>
              <a:ext uri="{FF2B5EF4-FFF2-40B4-BE49-F238E27FC236}">
                <a16:creationId xmlns:a16="http://schemas.microsoft.com/office/drawing/2014/main" id="{BD188A40-80EA-A92B-7A13-44AB2436E854}"/>
              </a:ext>
            </a:extLst>
          </p:cNvPr>
          <p:cNvSpPr>
            <a:spLocks noGrp="1"/>
          </p:cNvSpPr>
          <p:nvPr>
            <p:ph type="title"/>
          </p:nvPr>
        </p:nvSpPr>
        <p:spPr>
          <a:xfrm>
            <a:off x="2622430" y="112608"/>
            <a:ext cx="8731370" cy="1325563"/>
          </a:xfrm>
        </p:spPr>
        <p:txBody>
          <a:bodyPr>
            <a:normAutofit/>
          </a:bodyPr>
          <a:lstStyle/>
          <a:p>
            <a:r>
              <a:rPr lang="es-MX" sz="4000" b="1" dirty="0">
                <a:effectLst/>
                <a:latin typeface="Calibri" panose="020F0502020204030204" pitchFamily="34" charset="0"/>
                <a:ea typeface="Calibri" panose="020F0502020204030204" pitchFamily="34" charset="0"/>
                <a:cs typeface="Times New Roman" panose="02020603050405020304" pitchFamily="18" charset="0"/>
              </a:rPr>
              <a:t>IV. PUBLICACIONES </a:t>
            </a:r>
            <a:r>
              <a:rPr lang="es-MX" sz="2800" b="1" dirty="0">
                <a:effectLst/>
                <a:latin typeface="Calibri" panose="020F0502020204030204" pitchFamily="34" charset="0"/>
                <a:ea typeface="Calibri" panose="020F0502020204030204" pitchFamily="34" charset="0"/>
                <a:cs typeface="Times New Roman" panose="02020603050405020304" pitchFamily="18" charset="0"/>
              </a:rPr>
              <a:t>(máximo puntaje </a:t>
            </a:r>
            <a:r>
              <a:rPr lang="es-MX" sz="2800" b="1"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10 puntos</a:t>
            </a:r>
            <a:r>
              <a:rPr lang="es-MX" sz="2800" b="1" dirty="0">
                <a:effectLst/>
                <a:latin typeface="Calibri" panose="020F0502020204030204" pitchFamily="34" charset="0"/>
                <a:ea typeface="Calibri" panose="020F0502020204030204" pitchFamily="34" charset="0"/>
                <a:cs typeface="Times New Roman" panose="02020603050405020304" pitchFamily="18" charset="0"/>
              </a:rPr>
              <a:t>)</a:t>
            </a:r>
            <a:endParaRPr lang="es-MX" sz="4000" dirty="0"/>
          </a:p>
        </p:txBody>
      </p:sp>
      <p:sp>
        <p:nvSpPr>
          <p:cNvPr id="10" name="Marcador de contenido 2">
            <a:extLst>
              <a:ext uri="{FF2B5EF4-FFF2-40B4-BE49-F238E27FC236}">
                <a16:creationId xmlns:a16="http://schemas.microsoft.com/office/drawing/2014/main" id="{F70DC5A3-7EBA-49F8-A9D2-7EC8C30825A6}"/>
              </a:ext>
            </a:extLst>
          </p:cNvPr>
          <p:cNvSpPr>
            <a:spLocks noGrp="1"/>
          </p:cNvSpPr>
          <p:nvPr>
            <p:ph idx="1"/>
          </p:nvPr>
        </p:nvSpPr>
        <p:spPr>
          <a:xfrm>
            <a:off x="6737063" y="1489753"/>
            <a:ext cx="5246776" cy="5202851"/>
          </a:xfrm>
        </p:spPr>
        <p:txBody>
          <a:bodyPr>
            <a:normAutofit fontScale="85000" lnSpcReduction="10000"/>
          </a:bodyPr>
          <a:lstStyle/>
          <a:p>
            <a:pPr algn="just">
              <a:lnSpc>
                <a:spcPct val="115000"/>
              </a:lnSpc>
              <a:spcAft>
                <a:spcPts val="1000"/>
              </a:spcAft>
            </a:pPr>
            <a:r>
              <a:rPr lang="es-MX" sz="2000" b="1" dirty="0">
                <a:effectLst/>
                <a:latin typeface="Calibri" panose="020F0502020204030204" pitchFamily="34" charset="0"/>
                <a:ea typeface="Calibri" panose="020F0502020204030204" pitchFamily="34" charset="0"/>
                <a:cs typeface="Times New Roman" panose="02020603050405020304" pitchFamily="18" charset="0"/>
              </a:rPr>
              <a:t>4.a.1. Libros:</a:t>
            </a:r>
            <a:r>
              <a:rPr lang="es-MX" sz="2000" dirty="0">
                <a:effectLst/>
                <a:latin typeface="Calibri" panose="020F0502020204030204" pitchFamily="34" charset="0"/>
                <a:ea typeface="Calibri" panose="020F0502020204030204" pitchFamily="34" charset="0"/>
                <a:cs typeface="Times New Roman" panose="02020603050405020304" pitchFamily="18" charset="0"/>
              </a:rPr>
              <a:t> </a:t>
            </a:r>
            <a:r>
              <a:rPr lang="es-MX" sz="20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Arbitrado</a:t>
            </a:r>
            <a:r>
              <a:rPr lang="es-MX" sz="2000" dirty="0">
                <a:effectLst/>
                <a:latin typeface="Calibri" panose="020F0502020204030204" pitchFamily="34" charset="0"/>
                <a:ea typeface="Calibri" panose="020F0502020204030204" pitchFamily="34" charset="0"/>
                <a:cs typeface="Times New Roman" panose="02020603050405020304" pitchFamily="18" charset="0"/>
              </a:rPr>
              <a:t> afín 5 puntos, arbitrado no afín 2.5 puntos, no arbitrado afín 2.5 puntos, no arbitrado no afín 1.25 puntos.</a:t>
            </a:r>
          </a:p>
          <a:p>
            <a:pPr algn="just">
              <a:lnSpc>
                <a:spcPct val="115000"/>
              </a:lnSpc>
              <a:spcAft>
                <a:spcPts val="1000"/>
              </a:spcAft>
            </a:pPr>
            <a:r>
              <a:rPr lang="es-MX" sz="2000" b="1" dirty="0">
                <a:effectLst/>
                <a:latin typeface="Calibri" panose="020F0502020204030204" pitchFamily="34" charset="0"/>
                <a:ea typeface="Calibri" panose="020F0502020204030204" pitchFamily="34" charset="0"/>
                <a:cs typeface="Times New Roman" panose="02020603050405020304" pitchFamily="18" charset="0"/>
              </a:rPr>
              <a:t>4.a.2. Capítulos de libro:</a:t>
            </a:r>
            <a:r>
              <a:rPr lang="es-MX" sz="2000" dirty="0">
                <a:effectLst/>
                <a:latin typeface="Calibri" panose="020F0502020204030204" pitchFamily="34" charset="0"/>
                <a:ea typeface="Calibri" panose="020F0502020204030204" pitchFamily="34" charset="0"/>
                <a:cs typeface="Times New Roman" panose="02020603050405020304" pitchFamily="18" charset="0"/>
              </a:rPr>
              <a:t> Arbitrado afín 2 puntos, arbitrado no afín 1 punto, no arbitrado afín 1 punto y no arbitrado no afín 0.5 puntos.</a:t>
            </a:r>
          </a:p>
          <a:p>
            <a:pPr algn="just">
              <a:lnSpc>
                <a:spcPct val="115000"/>
              </a:lnSpc>
              <a:spcAft>
                <a:spcPts val="1000"/>
              </a:spcAft>
            </a:pPr>
            <a:r>
              <a:rPr lang="es-MX" sz="2000" b="1" dirty="0">
                <a:effectLst/>
                <a:latin typeface="Calibri" panose="020F0502020204030204" pitchFamily="34" charset="0"/>
                <a:ea typeface="Calibri" panose="020F0502020204030204" pitchFamily="34" charset="0"/>
                <a:cs typeface="Times New Roman" panose="02020603050405020304" pitchFamily="18" charset="0"/>
              </a:rPr>
              <a:t>4.a.3. Manuales y/o notas:</a:t>
            </a:r>
            <a:r>
              <a:rPr lang="es-MX" sz="2000" dirty="0">
                <a:effectLst/>
                <a:latin typeface="Calibri" panose="020F0502020204030204" pitchFamily="34" charset="0"/>
                <a:ea typeface="Calibri" panose="020F0502020204030204" pitchFamily="34" charset="0"/>
                <a:cs typeface="Times New Roman" panose="02020603050405020304" pitchFamily="18" charset="0"/>
              </a:rPr>
              <a:t> Afín se otorgan 3 puntos, no afín 1.5 puntos.</a:t>
            </a:r>
          </a:p>
          <a:p>
            <a:pPr algn="just">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4.a.4. Artículos sobre la especialidad o área profesional:</a:t>
            </a:r>
            <a:r>
              <a:rPr lang="es-MX" sz="1800" dirty="0">
                <a:effectLst/>
                <a:latin typeface="Calibri" panose="020F0502020204030204" pitchFamily="34" charset="0"/>
                <a:ea typeface="Calibri" panose="020F0502020204030204" pitchFamily="34" charset="0"/>
                <a:cs typeface="Times New Roman" panose="02020603050405020304" pitchFamily="18" charset="0"/>
              </a:rPr>
              <a:t> Arbitrado afín 3 puntos, arbitrado no afín 1.5 puntos, no arbitrado afín 1.5 puntos y no arbitrado no afín 0.75 puntos.</a:t>
            </a:r>
          </a:p>
          <a:p>
            <a:pPr algn="just">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4.a.5. Artículos de divulgación o periodístico: </a:t>
            </a:r>
            <a:r>
              <a:rPr lang="es-MX" sz="1800" dirty="0">
                <a:effectLst/>
                <a:latin typeface="Calibri" panose="020F0502020204030204" pitchFamily="34" charset="0"/>
                <a:ea typeface="Calibri" panose="020F0502020204030204" pitchFamily="34" charset="0"/>
                <a:cs typeface="Times New Roman" panose="02020603050405020304" pitchFamily="18" charset="0"/>
              </a:rPr>
              <a:t>Afín se otorga 1 punto, no afín 0.5 puntos.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es-MX" sz="2000" i="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Presentar evidencia de su arbitraje</a:t>
            </a:r>
          </a:p>
        </p:txBody>
      </p:sp>
      <p:pic>
        <p:nvPicPr>
          <p:cNvPr id="16" name="Imagen 15">
            <a:extLst>
              <a:ext uri="{FF2B5EF4-FFF2-40B4-BE49-F238E27FC236}">
                <a16:creationId xmlns:a16="http://schemas.microsoft.com/office/drawing/2014/main" id="{82267C89-5F04-635B-5D29-913150A7F87B}"/>
              </a:ext>
            </a:extLst>
          </p:cNvPr>
          <p:cNvPicPr>
            <a:picLocks noChangeAspect="1"/>
          </p:cNvPicPr>
          <p:nvPr/>
        </p:nvPicPr>
        <p:blipFill>
          <a:blip r:embed="rId5"/>
          <a:stretch>
            <a:fillRect/>
          </a:stretch>
        </p:blipFill>
        <p:spPr>
          <a:xfrm>
            <a:off x="3252469" y="2275101"/>
            <a:ext cx="3126233" cy="4417503"/>
          </a:xfrm>
          <a:prstGeom prst="rect">
            <a:avLst/>
          </a:prstGeom>
        </p:spPr>
      </p:pic>
      <p:sp>
        <p:nvSpPr>
          <p:cNvPr id="17" name="CuadroTexto 16">
            <a:extLst>
              <a:ext uri="{FF2B5EF4-FFF2-40B4-BE49-F238E27FC236}">
                <a16:creationId xmlns:a16="http://schemas.microsoft.com/office/drawing/2014/main" id="{AC437C8D-5667-A665-54CD-2DB5A469D460}"/>
              </a:ext>
            </a:extLst>
          </p:cNvPr>
          <p:cNvSpPr txBox="1"/>
          <p:nvPr/>
        </p:nvSpPr>
        <p:spPr>
          <a:xfrm>
            <a:off x="2718801" y="2527443"/>
            <a:ext cx="554960" cy="369332"/>
          </a:xfrm>
          <a:prstGeom prst="rect">
            <a:avLst/>
          </a:prstGeom>
          <a:noFill/>
        </p:spPr>
        <p:txBody>
          <a:bodyPr wrap="none" rtlCol="0">
            <a:spAutoFit/>
          </a:bodyPr>
          <a:lstStyle/>
          <a:p>
            <a:r>
              <a:rPr lang="es-ES" b="1" dirty="0"/>
              <a:t>4a1</a:t>
            </a:r>
            <a:endParaRPr lang="es-MX" b="1" dirty="0"/>
          </a:p>
        </p:txBody>
      </p:sp>
      <p:sp>
        <p:nvSpPr>
          <p:cNvPr id="18" name="CuadroTexto 17">
            <a:extLst>
              <a:ext uri="{FF2B5EF4-FFF2-40B4-BE49-F238E27FC236}">
                <a16:creationId xmlns:a16="http://schemas.microsoft.com/office/drawing/2014/main" id="{2D87B30C-2EEB-7891-001B-FD21E1EF6A50}"/>
              </a:ext>
            </a:extLst>
          </p:cNvPr>
          <p:cNvSpPr txBox="1"/>
          <p:nvPr/>
        </p:nvSpPr>
        <p:spPr>
          <a:xfrm>
            <a:off x="2718801" y="3497025"/>
            <a:ext cx="554960" cy="369332"/>
          </a:xfrm>
          <a:prstGeom prst="rect">
            <a:avLst/>
          </a:prstGeom>
          <a:noFill/>
        </p:spPr>
        <p:txBody>
          <a:bodyPr wrap="none" rtlCol="0">
            <a:spAutoFit/>
          </a:bodyPr>
          <a:lstStyle/>
          <a:p>
            <a:r>
              <a:rPr lang="es-ES" b="1" dirty="0"/>
              <a:t>4a2</a:t>
            </a:r>
            <a:endParaRPr lang="es-MX" b="1" dirty="0"/>
          </a:p>
        </p:txBody>
      </p:sp>
      <p:sp>
        <p:nvSpPr>
          <p:cNvPr id="20" name="CuadroTexto 19">
            <a:extLst>
              <a:ext uri="{FF2B5EF4-FFF2-40B4-BE49-F238E27FC236}">
                <a16:creationId xmlns:a16="http://schemas.microsoft.com/office/drawing/2014/main" id="{4D240CC1-A685-6F91-7594-BC7272B83F39}"/>
              </a:ext>
            </a:extLst>
          </p:cNvPr>
          <p:cNvSpPr txBox="1"/>
          <p:nvPr/>
        </p:nvSpPr>
        <p:spPr>
          <a:xfrm>
            <a:off x="2718801" y="4299186"/>
            <a:ext cx="554960" cy="369332"/>
          </a:xfrm>
          <a:prstGeom prst="rect">
            <a:avLst/>
          </a:prstGeom>
          <a:noFill/>
        </p:spPr>
        <p:txBody>
          <a:bodyPr wrap="none" rtlCol="0">
            <a:spAutoFit/>
          </a:bodyPr>
          <a:lstStyle/>
          <a:p>
            <a:r>
              <a:rPr lang="es-ES" b="1" dirty="0"/>
              <a:t>4a3</a:t>
            </a:r>
            <a:endParaRPr lang="es-MX" b="1" dirty="0"/>
          </a:p>
        </p:txBody>
      </p:sp>
      <p:sp>
        <p:nvSpPr>
          <p:cNvPr id="21" name="CuadroTexto 20">
            <a:extLst>
              <a:ext uri="{FF2B5EF4-FFF2-40B4-BE49-F238E27FC236}">
                <a16:creationId xmlns:a16="http://schemas.microsoft.com/office/drawing/2014/main" id="{659F1538-3A45-3639-FF19-76C5C5923B18}"/>
              </a:ext>
            </a:extLst>
          </p:cNvPr>
          <p:cNvSpPr txBox="1"/>
          <p:nvPr/>
        </p:nvSpPr>
        <p:spPr>
          <a:xfrm>
            <a:off x="2718801" y="5382881"/>
            <a:ext cx="554960" cy="369332"/>
          </a:xfrm>
          <a:prstGeom prst="rect">
            <a:avLst/>
          </a:prstGeom>
          <a:noFill/>
        </p:spPr>
        <p:txBody>
          <a:bodyPr wrap="none" rtlCol="0">
            <a:spAutoFit/>
          </a:bodyPr>
          <a:lstStyle/>
          <a:p>
            <a:r>
              <a:rPr lang="es-ES" b="1" dirty="0"/>
              <a:t>4a4</a:t>
            </a:r>
            <a:endParaRPr lang="es-MX" b="1" dirty="0"/>
          </a:p>
        </p:txBody>
      </p:sp>
      <p:sp>
        <p:nvSpPr>
          <p:cNvPr id="23" name="CuadroTexto 22">
            <a:extLst>
              <a:ext uri="{FF2B5EF4-FFF2-40B4-BE49-F238E27FC236}">
                <a16:creationId xmlns:a16="http://schemas.microsoft.com/office/drawing/2014/main" id="{25D883C0-F624-15F5-1686-74FCDE1F6A82}"/>
              </a:ext>
            </a:extLst>
          </p:cNvPr>
          <p:cNvSpPr txBox="1"/>
          <p:nvPr/>
        </p:nvSpPr>
        <p:spPr>
          <a:xfrm>
            <a:off x="2718801" y="6146588"/>
            <a:ext cx="554960" cy="369332"/>
          </a:xfrm>
          <a:prstGeom prst="rect">
            <a:avLst/>
          </a:prstGeom>
          <a:noFill/>
        </p:spPr>
        <p:txBody>
          <a:bodyPr wrap="none" rtlCol="0">
            <a:spAutoFit/>
          </a:bodyPr>
          <a:lstStyle/>
          <a:p>
            <a:r>
              <a:rPr lang="es-ES" b="1" dirty="0"/>
              <a:t>4a5</a:t>
            </a:r>
            <a:endParaRPr lang="es-MX" b="1" dirty="0"/>
          </a:p>
        </p:txBody>
      </p:sp>
    </p:spTree>
    <p:extLst>
      <p:ext uri="{BB962C8B-B14F-4D97-AF65-F5344CB8AC3E}">
        <p14:creationId xmlns:p14="http://schemas.microsoft.com/office/powerpoint/2010/main" val="717186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449DD0A-6AF5-0A0D-A6EE-739242802074}"/>
              </a:ext>
            </a:extLst>
          </p:cNvPr>
          <p:cNvSpPr>
            <a:spLocks noGrp="1"/>
          </p:cNvSpPr>
          <p:nvPr>
            <p:ph idx="1"/>
          </p:nvPr>
        </p:nvSpPr>
        <p:spPr>
          <a:xfrm>
            <a:off x="5108862" y="1843784"/>
            <a:ext cx="6401655" cy="4351338"/>
          </a:xfrm>
        </p:spPr>
        <p:txBody>
          <a:bodyPr>
            <a:normAutofit fontScale="92500" lnSpcReduction="20000"/>
          </a:bodyPr>
          <a:lstStyle/>
          <a:p>
            <a:pPr algn="just">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4.a.6. Participación en exposiciones y otros eventos (</a:t>
            </a:r>
            <a:r>
              <a:rPr lang="es-MX" sz="1800" b="1"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máx. 3</a:t>
            </a:r>
            <a:r>
              <a:rPr lang="es-MX" sz="1800" b="1" dirty="0">
                <a:effectLst/>
                <a:latin typeface="Calibri" panose="020F0502020204030204" pitchFamily="34" charset="0"/>
                <a:ea typeface="Calibri" panose="020F0502020204030204" pitchFamily="34" charset="0"/>
                <a:cs typeface="Times New Roman" panose="02020603050405020304" pitchFamily="18" charset="0"/>
              </a:rPr>
              <a:t>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 1 punto por evento.</a:t>
            </a:r>
          </a:p>
          <a:p>
            <a:pPr algn="just">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4.a.7. Ponencia en congreso o </a:t>
            </a:r>
            <a:r>
              <a:rPr lang="es-MX" sz="1800" b="1" dirty="0" err="1">
                <a:effectLst/>
                <a:latin typeface="Calibri" panose="020F0502020204030204" pitchFamily="34" charset="0"/>
                <a:ea typeface="Calibri" panose="020F0502020204030204" pitchFamily="34" charset="0"/>
                <a:cs typeface="Times New Roman" panose="02020603050405020304" pitchFamily="18" charset="0"/>
              </a:rPr>
              <a:t>simposium</a:t>
            </a:r>
            <a:r>
              <a:rPr lang="es-MX" sz="1800" b="1" dirty="0">
                <a:effectLst/>
                <a:latin typeface="Calibri" panose="020F0502020204030204" pitchFamily="34" charset="0"/>
                <a:ea typeface="Calibri" panose="020F0502020204030204" pitchFamily="34" charset="0"/>
                <a:cs typeface="Times New Roman" panose="02020603050405020304" pitchFamily="18" charset="0"/>
              </a:rPr>
              <a:t>:</a:t>
            </a:r>
            <a:r>
              <a:rPr lang="es-MX" sz="1800" dirty="0">
                <a:effectLst/>
                <a:latin typeface="Calibri" panose="020F0502020204030204" pitchFamily="34" charset="0"/>
                <a:ea typeface="Calibri" panose="020F0502020204030204" pitchFamily="34" charset="0"/>
                <a:cs typeface="Times New Roman" panose="02020603050405020304" pitchFamily="18" charset="0"/>
              </a:rPr>
              <a:t> regional afín 1 punto, regional no afín 0.5 puntos, nacional afín 2 puntos, nacional no afín 1 punto, internacional afín 3 puntos, internacional no afín 1.5 puntos.</a:t>
            </a:r>
          </a:p>
          <a:p>
            <a:r>
              <a:rPr lang="es-MX" sz="1800" b="1" dirty="0">
                <a:effectLst/>
                <a:latin typeface="Calibri" panose="020F0502020204030204" pitchFamily="34" charset="0"/>
                <a:ea typeface="Calibri" panose="020F0502020204030204" pitchFamily="34" charset="0"/>
                <a:cs typeface="Times New Roman" panose="02020603050405020304" pitchFamily="18" charset="0"/>
              </a:rPr>
              <a:t>4.a.8. Conferencias:</a:t>
            </a:r>
            <a:r>
              <a:rPr lang="es-MX" sz="1800" dirty="0">
                <a:effectLst/>
                <a:latin typeface="Calibri" panose="020F0502020204030204" pitchFamily="34" charset="0"/>
                <a:ea typeface="Calibri" panose="020F0502020204030204" pitchFamily="34" charset="0"/>
                <a:cs typeface="Times New Roman" panose="02020603050405020304" pitchFamily="18" charset="0"/>
              </a:rPr>
              <a:t> regional afín 0.5 punto por evento, regional no afín 0.25 puntos, nacional afín 1 punto, nacional no afín 0.5 punto, internacional afín 1.5 puntos, internacional no afín 0.75 puntos por evento.</a:t>
            </a:r>
          </a:p>
          <a:p>
            <a:pPr marL="0" indent="0">
              <a:buNone/>
            </a:pPr>
            <a:endParaRPr lang="es-MX"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MX" sz="2000" dirty="0">
                <a:latin typeface="Calibri" panose="020F0502020204030204" pitchFamily="34" charset="0"/>
                <a:ea typeface="Calibri" panose="020F0502020204030204" pitchFamily="34" charset="0"/>
                <a:cs typeface="Times New Roman" panose="02020603050405020304" pitchFamily="18" charset="0"/>
              </a:rPr>
              <a:t>Las constancias deben ser de participación como ponentes o expositores, </a:t>
            </a:r>
            <a:r>
              <a:rPr lang="es-MX" sz="2000" dirty="0">
                <a:highlight>
                  <a:srgbClr val="00FFFF"/>
                </a:highlight>
                <a:latin typeface="Calibri" panose="020F0502020204030204" pitchFamily="34" charset="0"/>
                <a:ea typeface="Calibri" panose="020F0502020204030204" pitchFamily="34" charset="0"/>
                <a:cs typeface="Times New Roman" panose="02020603050405020304" pitchFamily="18" charset="0"/>
              </a:rPr>
              <a:t>NO</a:t>
            </a:r>
            <a:r>
              <a:rPr lang="es-MX" sz="2000" dirty="0">
                <a:latin typeface="Calibri" panose="020F0502020204030204" pitchFamily="34" charset="0"/>
                <a:ea typeface="Calibri" panose="020F0502020204030204" pitchFamily="34" charset="0"/>
                <a:cs typeface="Times New Roman" panose="02020603050405020304" pitchFamily="18" charset="0"/>
              </a:rPr>
              <a:t> como asistentes.</a:t>
            </a:r>
          </a:p>
          <a:p>
            <a:pPr marL="0" indent="0">
              <a:buNone/>
            </a:pPr>
            <a:r>
              <a:rPr lang="es-MX" sz="2000" dirty="0">
                <a:latin typeface="Calibri" panose="020F0502020204030204" pitchFamily="34" charset="0"/>
                <a:ea typeface="Calibri" panose="020F0502020204030204" pitchFamily="34" charset="0"/>
                <a:cs typeface="Times New Roman" panose="02020603050405020304" pitchFamily="18" charset="0"/>
              </a:rPr>
              <a:t>No se aceptarán constancias repetidas en otros rubros.</a:t>
            </a:r>
            <a:endParaRPr lang="es-MX" sz="3200" dirty="0"/>
          </a:p>
        </p:txBody>
      </p:sp>
      <p:sp>
        <p:nvSpPr>
          <p:cNvPr id="4" name="Título 1">
            <a:extLst>
              <a:ext uri="{FF2B5EF4-FFF2-40B4-BE49-F238E27FC236}">
                <a16:creationId xmlns:a16="http://schemas.microsoft.com/office/drawing/2014/main" id="{4DD02ED0-D7A1-1739-0F91-2CD8B076939C}"/>
              </a:ext>
            </a:extLst>
          </p:cNvPr>
          <p:cNvSpPr>
            <a:spLocks noGrp="1"/>
          </p:cNvSpPr>
          <p:nvPr>
            <p:ph type="title"/>
          </p:nvPr>
        </p:nvSpPr>
        <p:spPr>
          <a:xfrm>
            <a:off x="1017142" y="365125"/>
            <a:ext cx="10336658" cy="1325563"/>
          </a:xfrm>
        </p:spPr>
        <p:txBody>
          <a:bodyPr>
            <a:normAutofit/>
          </a:bodyPr>
          <a:lstStyle/>
          <a:p>
            <a:r>
              <a:rPr lang="es-MX" sz="4000" b="1" dirty="0">
                <a:effectLst/>
                <a:latin typeface="Calibri" panose="020F0502020204030204" pitchFamily="34" charset="0"/>
                <a:ea typeface="Calibri" panose="020F0502020204030204" pitchFamily="34" charset="0"/>
                <a:cs typeface="Times New Roman" panose="02020603050405020304" pitchFamily="18" charset="0"/>
              </a:rPr>
              <a:t>IV. PUBLICACIONES </a:t>
            </a:r>
            <a:r>
              <a:rPr lang="es-MX" sz="2800" b="1" dirty="0">
                <a:effectLst/>
                <a:latin typeface="Calibri" panose="020F0502020204030204" pitchFamily="34" charset="0"/>
                <a:ea typeface="Calibri" panose="020F0502020204030204" pitchFamily="34" charset="0"/>
                <a:cs typeface="Times New Roman" panose="02020603050405020304" pitchFamily="18" charset="0"/>
              </a:rPr>
              <a:t>(máximo puntaje </a:t>
            </a:r>
            <a:r>
              <a:rPr lang="es-MX" sz="2800" b="1"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10 puntos</a:t>
            </a:r>
            <a:r>
              <a:rPr lang="es-MX" sz="2800" b="1" dirty="0">
                <a:effectLst/>
                <a:latin typeface="Calibri" panose="020F0502020204030204" pitchFamily="34" charset="0"/>
                <a:ea typeface="Calibri" panose="020F0502020204030204" pitchFamily="34" charset="0"/>
                <a:cs typeface="Times New Roman" panose="02020603050405020304" pitchFamily="18" charset="0"/>
              </a:rPr>
              <a:t>)</a:t>
            </a:r>
            <a:endParaRPr lang="es-MX" sz="4000" dirty="0"/>
          </a:p>
        </p:txBody>
      </p:sp>
      <p:pic>
        <p:nvPicPr>
          <p:cNvPr id="6" name="Imagen 5">
            <a:extLst>
              <a:ext uri="{FF2B5EF4-FFF2-40B4-BE49-F238E27FC236}">
                <a16:creationId xmlns:a16="http://schemas.microsoft.com/office/drawing/2014/main" id="{8447680E-3134-AC8C-12A7-830E8BEF847F}"/>
              </a:ext>
            </a:extLst>
          </p:cNvPr>
          <p:cNvPicPr>
            <a:picLocks noChangeAspect="1"/>
          </p:cNvPicPr>
          <p:nvPr/>
        </p:nvPicPr>
        <p:blipFill>
          <a:blip r:embed="rId2"/>
          <a:stretch>
            <a:fillRect/>
          </a:stretch>
        </p:blipFill>
        <p:spPr>
          <a:xfrm>
            <a:off x="0" y="1690688"/>
            <a:ext cx="2424845" cy="2715321"/>
          </a:xfrm>
          <a:prstGeom prst="rect">
            <a:avLst/>
          </a:prstGeom>
        </p:spPr>
      </p:pic>
      <p:pic>
        <p:nvPicPr>
          <p:cNvPr id="8" name="Imagen 7">
            <a:extLst>
              <a:ext uri="{FF2B5EF4-FFF2-40B4-BE49-F238E27FC236}">
                <a16:creationId xmlns:a16="http://schemas.microsoft.com/office/drawing/2014/main" id="{495AF861-458D-E3DC-A890-F6E7CB4B05D2}"/>
              </a:ext>
            </a:extLst>
          </p:cNvPr>
          <p:cNvPicPr>
            <a:picLocks noChangeAspect="1"/>
          </p:cNvPicPr>
          <p:nvPr/>
        </p:nvPicPr>
        <p:blipFill>
          <a:blip r:embed="rId3"/>
          <a:stretch>
            <a:fillRect/>
          </a:stretch>
        </p:blipFill>
        <p:spPr>
          <a:xfrm>
            <a:off x="414355" y="4616252"/>
            <a:ext cx="3630745" cy="507928"/>
          </a:xfrm>
          <a:prstGeom prst="rect">
            <a:avLst/>
          </a:prstGeom>
          <a:ln>
            <a:solidFill>
              <a:schemeClr val="accent1"/>
            </a:solidFill>
          </a:ln>
        </p:spPr>
      </p:pic>
      <p:pic>
        <p:nvPicPr>
          <p:cNvPr id="10" name="Imagen 9">
            <a:extLst>
              <a:ext uri="{FF2B5EF4-FFF2-40B4-BE49-F238E27FC236}">
                <a16:creationId xmlns:a16="http://schemas.microsoft.com/office/drawing/2014/main" id="{5AD9A420-2FD4-411A-BCBB-C03EAA712083}"/>
              </a:ext>
            </a:extLst>
          </p:cNvPr>
          <p:cNvPicPr>
            <a:picLocks noChangeAspect="1"/>
          </p:cNvPicPr>
          <p:nvPr/>
        </p:nvPicPr>
        <p:blipFill>
          <a:blip r:embed="rId4"/>
          <a:stretch>
            <a:fillRect/>
          </a:stretch>
        </p:blipFill>
        <p:spPr>
          <a:xfrm>
            <a:off x="249333" y="3222768"/>
            <a:ext cx="1895475" cy="381000"/>
          </a:xfrm>
          <a:prstGeom prst="rect">
            <a:avLst/>
          </a:prstGeom>
          <a:ln w="28575">
            <a:solidFill>
              <a:schemeClr val="accent1"/>
            </a:solidFill>
          </a:ln>
        </p:spPr>
      </p:pic>
      <p:sp>
        <p:nvSpPr>
          <p:cNvPr id="11" name="CuadroTexto 10">
            <a:extLst>
              <a:ext uri="{FF2B5EF4-FFF2-40B4-BE49-F238E27FC236}">
                <a16:creationId xmlns:a16="http://schemas.microsoft.com/office/drawing/2014/main" id="{649AEA17-8F9A-C686-1D41-98A749F3A943}"/>
              </a:ext>
            </a:extLst>
          </p:cNvPr>
          <p:cNvSpPr txBox="1"/>
          <p:nvPr/>
        </p:nvSpPr>
        <p:spPr>
          <a:xfrm>
            <a:off x="2147375" y="3222768"/>
            <a:ext cx="322524" cy="369332"/>
          </a:xfrm>
          <a:prstGeom prst="rect">
            <a:avLst/>
          </a:prstGeom>
          <a:noFill/>
        </p:spPr>
        <p:txBody>
          <a:bodyPr wrap="none" rtlCol="0">
            <a:spAutoFit/>
          </a:bodyPr>
          <a:lstStyle/>
          <a:p>
            <a:r>
              <a:rPr lang="es-ES" b="1" dirty="0">
                <a:solidFill>
                  <a:srgbClr val="0070C0"/>
                </a:solidFill>
              </a:rPr>
              <a:t>X</a:t>
            </a:r>
            <a:endParaRPr lang="es-MX" b="1" dirty="0">
              <a:solidFill>
                <a:srgbClr val="0070C0"/>
              </a:solidFill>
            </a:endParaRPr>
          </a:p>
        </p:txBody>
      </p:sp>
      <p:pic>
        <p:nvPicPr>
          <p:cNvPr id="13" name="Imagen 12">
            <a:extLst>
              <a:ext uri="{FF2B5EF4-FFF2-40B4-BE49-F238E27FC236}">
                <a16:creationId xmlns:a16="http://schemas.microsoft.com/office/drawing/2014/main" id="{DBC58A96-BB23-8310-D5E1-6C9AD6235777}"/>
              </a:ext>
            </a:extLst>
          </p:cNvPr>
          <p:cNvPicPr>
            <a:picLocks noChangeAspect="1"/>
          </p:cNvPicPr>
          <p:nvPr/>
        </p:nvPicPr>
        <p:blipFill>
          <a:blip r:embed="rId5"/>
          <a:stretch>
            <a:fillRect/>
          </a:stretch>
        </p:blipFill>
        <p:spPr>
          <a:xfrm>
            <a:off x="2469899" y="1843784"/>
            <a:ext cx="2181225" cy="2562225"/>
          </a:xfrm>
          <a:prstGeom prst="rect">
            <a:avLst/>
          </a:prstGeom>
        </p:spPr>
      </p:pic>
    </p:spTree>
    <p:extLst>
      <p:ext uri="{BB962C8B-B14F-4D97-AF65-F5344CB8AC3E}">
        <p14:creationId xmlns:p14="http://schemas.microsoft.com/office/powerpoint/2010/main" val="96788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7359C-E814-A9B1-0A7D-69CA6116DE43}"/>
            </a:ext>
          </a:extLst>
        </p:cNvPr>
        <p:cNvGrpSpPr/>
        <p:nvPr/>
      </p:nvGrpSpPr>
      <p:grpSpPr>
        <a:xfrm>
          <a:off x="0" y="0"/>
          <a:ext cx="0" cy="0"/>
          <a:chOff x="0" y="0"/>
          <a:chExt cx="0" cy="0"/>
        </a:xfrm>
      </p:grpSpPr>
      <p:sp>
        <p:nvSpPr>
          <p:cNvPr id="4" name="Rectángulo 3">
            <a:extLst>
              <a:ext uri="{FF2B5EF4-FFF2-40B4-BE49-F238E27FC236}">
                <a16:creationId xmlns:a16="http://schemas.microsoft.com/office/drawing/2014/main" id="{73ABC466-CD7A-AFB4-6781-3C45C78762F5}"/>
              </a:ext>
            </a:extLst>
          </p:cNvPr>
          <p:cNvSpPr/>
          <p:nvPr/>
        </p:nvSpPr>
        <p:spPr>
          <a:xfrm>
            <a:off x="2915600" y="2967335"/>
            <a:ext cx="6360844" cy="1754326"/>
          </a:xfrm>
          <a:prstGeom prst="rect">
            <a:avLst/>
          </a:prstGeom>
          <a:noFill/>
        </p:spPr>
        <p:txBody>
          <a:bodyPr wrap="none" lIns="91440" tIns="45720" rIns="91440" bIns="45720">
            <a:spAutoFit/>
          </a:bodyPr>
          <a:lstStyle/>
          <a:p>
            <a:pPr algn="ctr"/>
            <a:r>
              <a:rPr lang="es-ES" sz="5400" b="1" cap="none" spc="0" dirty="0">
                <a:ln w="22225">
                  <a:solidFill>
                    <a:schemeClr val="accent2"/>
                  </a:solidFill>
                  <a:prstDash val="solid"/>
                </a:ln>
                <a:solidFill>
                  <a:schemeClr val="accent2">
                    <a:lumMod val="40000"/>
                    <a:lumOff val="60000"/>
                  </a:schemeClr>
                </a:solidFill>
                <a:effectLst/>
              </a:rPr>
              <a:t>V. Labor académica</a:t>
            </a:r>
          </a:p>
          <a:p>
            <a:pPr algn="ctr"/>
            <a:r>
              <a:rPr lang="es-ES" sz="5400" b="1" dirty="0">
                <a:ln w="22225">
                  <a:solidFill>
                    <a:schemeClr val="accent2"/>
                  </a:solidFill>
                  <a:prstDash val="solid"/>
                </a:ln>
                <a:solidFill>
                  <a:schemeClr val="accent2">
                    <a:lumMod val="40000"/>
                    <a:lumOff val="60000"/>
                  </a:schemeClr>
                </a:solidFill>
              </a:rPr>
              <a:t>(20 puntos máximo)</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781652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4B5BD8-5826-D079-2AAC-5FB2C61EFFF1}"/>
              </a:ext>
            </a:extLst>
          </p:cNvPr>
          <p:cNvSpPr>
            <a:spLocks noGrp="1"/>
          </p:cNvSpPr>
          <p:nvPr>
            <p:ph type="title"/>
          </p:nvPr>
        </p:nvSpPr>
        <p:spPr/>
        <p:txBody>
          <a:bodyPr>
            <a:normAutofit/>
          </a:bodyPr>
          <a:lstStyle/>
          <a:p>
            <a:r>
              <a:rPr lang="es-MX" sz="3200" b="1" dirty="0">
                <a:effectLst/>
                <a:latin typeface="Calibri" panose="020F0502020204030204" pitchFamily="34" charset="0"/>
                <a:ea typeface="Calibri" panose="020F0502020204030204" pitchFamily="34" charset="0"/>
                <a:cs typeface="Calibri" panose="020F0502020204030204" pitchFamily="34" charset="0"/>
              </a:rPr>
              <a:t>V. LABOR ACADÉMICA DESARROLLADA (máximo </a:t>
            </a:r>
            <a:r>
              <a:rPr lang="es-MX" sz="32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20 puntos</a:t>
            </a:r>
            <a:r>
              <a:rPr lang="es-MX" sz="3200" b="1" dirty="0">
                <a:effectLst/>
                <a:latin typeface="Calibri" panose="020F0502020204030204" pitchFamily="34" charset="0"/>
                <a:ea typeface="Calibri" panose="020F0502020204030204" pitchFamily="34" charset="0"/>
                <a:cs typeface="Calibri" panose="020F0502020204030204" pitchFamily="34" charset="0"/>
              </a:rPr>
              <a:t>)</a:t>
            </a:r>
            <a:endParaRPr lang="es-MX" sz="3200" dirty="0"/>
          </a:p>
        </p:txBody>
      </p:sp>
      <p:pic>
        <p:nvPicPr>
          <p:cNvPr id="5" name="Imagen 4">
            <a:extLst>
              <a:ext uri="{FF2B5EF4-FFF2-40B4-BE49-F238E27FC236}">
                <a16:creationId xmlns:a16="http://schemas.microsoft.com/office/drawing/2014/main" id="{6E645DBC-89AA-0114-4BCC-56A74A2D8864}"/>
              </a:ext>
            </a:extLst>
          </p:cNvPr>
          <p:cNvPicPr>
            <a:picLocks noChangeAspect="1"/>
          </p:cNvPicPr>
          <p:nvPr/>
        </p:nvPicPr>
        <p:blipFill>
          <a:blip r:embed="rId2"/>
          <a:srcRect b="52480"/>
          <a:stretch/>
        </p:blipFill>
        <p:spPr>
          <a:xfrm>
            <a:off x="1992203" y="1341684"/>
            <a:ext cx="3608151" cy="5151189"/>
          </a:xfrm>
          <a:prstGeom prst="rect">
            <a:avLst/>
          </a:prstGeom>
          <a:ln w="28575">
            <a:solidFill>
              <a:schemeClr val="accent1"/>
            </a:solidFill>
          </a:ln>
        </p:spPr>
      </p:pic>
      <p:pic>
        <p:nvPicPr>
          <p:cNvPr id="7" name="Imagen 6">
            <a:extLst>
              <a:ext uri="{FF2B5EF4-FFF2-40B4-BE49-F238E27FC236}">
                <a16:creationId xmlns:a16="http://schemas.microsoft.com/office/drawing/2014/main" id="{441E30CA-52E4-F0A0-18E6-AAE47A819B93}"/>
              </a:ext>
            </a:extLst>
          </p:cNvPr>
          <p:cNvPicPr>
            <a:picLocks noChangeAspect="1"/>
          </p:cNvPicPr>
          <p:nvPr/>
        </p:nvPicPr>
        <p:blipFill>
          <a:blip r:embed="rId2"/>
          <a:srcRect t="51258"/>
          <a:stretch/>
        </p:blipFill>
        <p:spPr>
          <a:xfrm>
            <a:off x="6361974" y="1341685"/>
            <a:ext cx="3517649" cy="5151190"/>
          </a:xfrm>
          <a:prstGeom prst="rect">
            <a:avLst/>
          </a:prstGeom>
          <a:ln w="28575">
            <a:solidFill>
              <a:schemeClr val="accent1"/>
            </a:solidFill>
          </a:ln>
        </p:spPr>
      </p:pic>
    </p:spTree>
    <p:extLst>
      <p:ext uri="{BB962C8B-B14F-4D97-AF65-F5344CB8AC3E}">
        <p14:creationId xmlns:p14="http://schemas.microsoft.com/office/powerpoint/2010/main" val="3017465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BA46F-4A28-608F-7405-7963686D291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2DBA9A2-52A8-7036-206B-2F996ABC6335}"/>
              </a:ext>
            </a:extLst>
          </p:cNvPr>
          <p:cNvSpPr>
            <a:spLocks noGrp="1"/>
          </p:cNvSpPr>
          <p:nvPr>
            <p:ph type="title"/>
          </p:nvPr>
        </p:nvSpPr>
        <p:spPr>
          <a:xfrm>
            <a:off x="756007" y="16123"/>
            <a:ext cx="10515600" cy="1325563"/>
          </a:xfrm>
        </p:spPr>
        <p:txBody>
          <a:bodyPr>
            <a:normAutofit/>
          </a:bodyPr>
          <a:lstStyle/>
          <a:p>
            <a:r>
              <a:rPr lang="es-MX" sz="3200" b="1" dirty="0">
                <a:effectLst/>
                <a:latin typeface="Calibri" panose="020F0502020204030204" pitchFamily="34" charset="0"/>
                <a:ea typeface="Calibri" panose="020F0502020204030204" pitchFamily="34" charset="0"/>
                <a:cs typeface="Calibri" panose="020F0502020204030204" pitchFamily="34" charset="0"/>
              </a:rPr>
              <a:t>V. LABOR ACADÉMICA DESARROLLADA (máximo </a:t>
            </a:r>
            <a:r>
              <a:rPr lang="es-MX" sz="32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20 puntos</a:t>
            </a:r>
            <a:r>
              <a:rPr lang="es-MX" sz="3200" b="1" dirty="0">
                <a:effectLst/>
                <a:latin typeface="Calibri" panose="020F0502020204030204" pitchFamily="34" charset="0"/>
                <a:ea typeface="Calibri" panose="020F0502020204030204" pitchFamily="34" charset="0"/>
                <a:cs typeface="Calibri" panose="020F0502020204030204" pitchFamily="34" charset="0"/>
              </a:rPr>
              <a:t>)</a:t>
            </a:r>
            <a:endParaRPr lang="es-MX" sz="3200" dirty="0"/>
          </a:p>
        </p:txBody>
      </p:sp>
      <p:pic>
        <p:nvPicPr>
          <p:cNvPr id="5" name="Imagen 4">
            <a:extLst>
              <a:ext uri="{FF2B5EF4-FFF2-40B4-BE49-F238E27FC236}">
                <a16:creationId xmlns:a16="http://schemas.microsoft.com/office/drawing/2014/main" id="{FEF06E51-C969-0A73-EBBD-C33400704A06}"/>
              </a:ext>
            </a:extLst>
          </p:cNvPr>
          <p:cNvPicPr>
            <a:picLocks noChangeAspect="1"/>
          </p:cNvPicPr>
          <p:nvPr/>
        </p:nvPicPr>
        <p:blipFill>
          <a:blip r:embed="rId2"/>
          <a:srcRect b="52480"/>
          <a:stretch/>
        </p:blipFill>
        <p:spPr>
          <a:xfrm>
            <a:off x="183951" y="1105384"/>
            <a:ext cx="3028416" cy="4323528"/>
          </a:xfrm>
          <a:prstGeom prst="rect">
            <a:avLst/>
          </a:prstGeom>
          <a:ln w="28575">
            <a:solidFill>
              <a:schemeClr val="accent1"/>
            </a:solidFill>
          </a:ln>
        </p:spPr>
      </p:pic>
      <p:sp>
        <p:nvSpPr>
          <p:cNvPr id="4" name="CuadroTexto 3">
            <a:extLst>
              <a:ext uri="{FF2B5EF4-FFF2-40B4-BE49-F238E27FC236}">
                <a16:creationId xmlns:a16="http://schemas.microsoft.com/office/drawing/2014/main" id="{E22EACEC-E4FA-546A-C46C-8C1C853A69A2}"/>
              </a:ext>
            </a:extLst>
          </p:cNvPr>
          <p:cNvSpPr txBox="1"/>
          <p:nvPr/>
        </p:nvSpPr>
        <p:spPr>
          <a:xfrm>
            <a:off x="6332305" y="1259565"/>
            <a:ext cx="5663628" cy="4409156"/>
          </a:xfrm>
          <a:prstGeom prst="rect">
            <a:avLst/>
          </a:prstGeom>
          <a:noFill/>
        </p:spPr>
        <p:txBody>
          <a:bodyPr wrap="square">
            <a:spAutoFit/>
          </a:bodyPr>
          <a:lstStyle/>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5.a. Tutorías estudiantiles:</a:t>
            </a:r>
            <a:r>
              <a:rPr lang="es-MX" sz="1800" dirty="0">
                <a:effectLst/>
                <a:latin typeface="Calibri" panose="020F0502020204030204" pitchFamily="34" charset="0"/>
                <a:ea typeface="Calibri" panose="020F0502020204030204" pitchFamily="34" charset="0"/>
                <a:cs typeface="Times New Roman" panose="02020603050405020304" pitchFamily="18" charset="0"/>
              </a:rPr>
              <a:t> se otorga 1 punto por cada 40 horas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5.b. </a:t>
            </a:r>
            <a:r>
              <a:rPr lang="es-MX"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Asesorías de tesis</a:t>
            </a:r>
            <a:r>
              <a:rPr lang="es-MX" sz="1800" b="1" dirty="0">
                <a:effectLst/>
                <a:latin typeface="Calibri" panose="020F0502020204030204" pitchFamily="34" charset="0"/>
                <a:ea typeface="Calibri" panose="020F0502020204030204" pitchFamily="34" charset="0"/>
                <a:cs typeface="Times New Roman" panose="02020603050405020304" pitchFamily="18" charset="0"/>
              </a:rPr>
              <a:t>, </a:t>
            </a:r>
            <a:r>
              <a:rPr lang="es-MX"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trabajos de titulación o tesinas</a:t>
            </a:r>
            <a:r>
              <a:rPr lang="es-MX" sz="1800" b="1" dirty="0">
                <a:effectLst/>
                <a:latin typeface="Calibri" panose="020F0502020204030204" pitchFamily="34" charset="0"/>
                <a:ea typeface="Calibri" panose="020F0502020204030204" pitchFamily="34" charset="0"/>
                <a:cs typeface="Times New Roman" panose="02020603050405020304" pitchFamily="18" charset="0"/>
              </a:rPr>
              <a:t>:</a:t>
            </a:r>
            <a:r>
              <a:rPr lang="es-MX" sz="1800" dirty="0">
                <a:effectLst/>
                <a:latin typeface="Calibri" panose="020F0502020204030204" pitchFamily="34" charset="0"/>
                <a:ea typeface="Calibri" panose="020F0502020204030204" pitchFamily="34" charset="0"/>
                <a:cs typeface="Times New Roman" panose="02020603050405020304" pitchFamily="18" charset="0"/>
              </a:rPr>
              <a:t> afín 2 puntos; no afín 0.5 puntos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8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5.c. Revisión de trabajos de tesis, trabajos de titulación </a:t>
            </a:r>
            <a:r>
              <a:rPr lang="es-MX"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como sinodal</a:t>
            </a:r>
            <a:r>
              <a:rPr lang="es-MX" sz="1800" b="1" dirty="0">
                <a:effectLst/>
                <a:latin typeface="Calibri" panose="020F0502020204030204" pitchFamily="34" charset="0"/>
                <a:ea typeface="Calibri" panose="020F0502020204030204" pitchFamily="34" charset="0"/>
                <a:cs typeface="Times New Roman" panose="02020603050405020304" pitchFamily="18" charset="0"/>
              </a:rPr>
              <a:t>:</a:t>
            </a:r>
            <a:r>
              <a:rPr lang="es-MX" sz="1800" dirty="0">
                <a:effectLst/>
                <a:latin typeface="Calibri" panose="020F0502020204030204" pitchFamily="34" charset="0"/>
                <a:ea typeface="Calibri" panose="020F0502020204030204" pitchFamily="34" charset="0"/>
                <a:cs typeface="Times New Roman" panose="02020603050405020304" pitchFamily="18" charset="0"/>
              </a:rPr>
              <a:t> afín se otorgan 0.5 puntos; no afín 0.25 puntos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4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5.d. Asesoría de alumnos de </a:t>
            </a:r>
            <a:r>
              <a:rPr lang="es-MX"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servicio social</a:t>
            </a:r>
            <a:r>
              <a:rPr lang="es-MX" sz="1800" b="1" dirty="0">
                <a:effectLst/>
                <a:latin typeface="Calibri" panose="020F0502020204030204" pitchFamily="34" charset="0"/>
                <a:ea typeface="Calibri" panose="020F0502020204030204" pitchFamily="34" charset="0"/>
                <a:cs typeface="Times New Roman" panose="02020603050405020304" pitchFamily="18" charset="0"/>
              </a:rPr>
              <a:t>:</a:t>
            </a:r>
            <a:r>
              <a:rPr lang="es-MX" sz="1800" dirty="0">
                <a:effectLst/>
                <a:latin typeface="Calibri" panose="020F0502020204030204" pitchFamily="34" charset="0"/>
                <a:ea typeface="Calibri" panose="020F0502020204030204" pitchFamily="34" charset="0"/>
                <a:cs typeface="Times New Roman" panose="02020603050405020304" pitchFamily="18" charset="0"/>
              </a:rPr>
              <a:t> 0.5 puntos por cada uno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4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r>
              <a:rPr lang="es-MX" sz="1800" b="1"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5.e. Coordinación de </a:t>
            </a:r>
            <a:r>
              <a:rPr lang="es-MX"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círculos de estudios y actividades remediales</a:t>
            </a:r>
            <a:r>
              <a:rPr lang="es-MX" sz="1800" b="1" dirty="0">
                <a:effectLst/>
                <a:latin typeface="Calibri" panose="020F0502020204030204" pitchFamily="34" charset="0"/>
                <a:ea typeface="Calibri" panose="020F0502020204030204" pitchFamily="34" charset="0"/>
                <a:cs typeface="Times New Roman" panose="02020603050405020304" pitchFamily="18" charset="0"/>
              </a:rPr>
              <a:t>:</a:t>
            </a:r>
            <a:r>
              <a:rPr lang="es-MX" sz="1800" dirty="0">
                <a:effectLst/>
                <a:latin typeface="Calibri" panose="020F0502020204030204" pitchFamily="34" charset="0"/>
                <a:ea typeface="Calibri" panose="020F0502020204030204" pitchFamily="34" charset="0"/>
                <a:cs typeface="Times New Roman" panose="02020603050405020304" pitchFamily="18" charset="0"/>
              </a:rPr>
              <a:t> se otorgan 0.5 puntos por cada 20 horas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p>
        </p:txBody>
      </p:sp>
      <p:pic>
        <p:nvPicPr>
          <p:cNvPr id="10" name="Imagen 9">
            <a:extLst>
              <a:ext uri="{FF2B5EF4-FFF2-40B4-BE49-F238E27FC236}">
                <a16:creationId xmlns:a16="http://schemas.microsoft.com/office/drawing/2014/main" id="{1D5386D1-0E14-B271-6B2A-36B62CECD911}"/>
              </a:ext>
            </a:extLst>
          </p:cNvPr>
          <p:cNvPicPr>
            <a:picLocks noChangeAspect="1"/>
          </p:cNvPicPr>
          <p:nvPr/>
        </p:nvPicPr>
        <p:blipFill>
          <a:blip r:embed="rId3"/>
          <a:stretch>
            <a:fillRect/>
          </a:stretch>
        </p:blipFill>
        <p:spPr>
          <a:xfrm>
            <a:off x="3303890" y="1563414"/>
            <a:ext cx="3028415" cy="4180820"/>
          </a:xfrm>
          <a:prstGeom prst="rect">
            <a:avLst/>
          </a:prstGeom>
        </p:spPr>
      </p:pic>
      <p:sp>
        <p:nvSpPr>
          <p:cNvPr id="11" name="CuadroTexto 10">
            <a:extLst>
              <a:ext uri="{FF2B5EF4-FFF2-40B4-BE49-F238E27FC236}">
                <a16:creationId xmlns:a16="http://schemas.microsoft.com/office/drawing/2014/main" id="{1E90EE39-2322-3C13-864F-2743802C15BA}"/>
              </a:ext>
            </a:extLst>
          </p:cNvPr>
          <p:cNvSpPr txBox="1"/>
          <p:nvPr/>
        </p:nvSpPr>
        <p:spPr>
          <a:xfrm>
            <a:off x="919045" y="5842436"/>
            <a:ext cx="10353910" cy="923330"/>
          </a:xfrm>
          <a:prstGeom prst="rect">
            <a:avLst/>
          </a:prstGeom>
          <a:noFill/>
        </p:spPr>
        <p:txBody>
          <a:bodyPr wrap="square" rtlCol="0">
            <a:spAutoFit/>
          </a:bodyPr>
          <a:lstStyle/>
          <a:p>
            <a:pPr marL="285750" indent="-285750">
              <a:buFont typeface="Arial" panose="020B0604020202020204" pitchFamily="34" charset="0"/>
              <a:buChar char="•"/>
            </a:pPr>
            <a:r>
              <a:rPr lang="es-ES" dirty="0"/>
              <a:t>La participación en exámenes de titulación por EGEL-CENEVAL o Excelencia Académica </a:t>
            </a:r>
            <a:r>
              <a:rPr lang="es-ES" dirty="0">
                <a:highlight>
                  <a:srgbClr val="00FFFF"/>
                </a:highlight>
              </a:rPr>
              <a:t>NO</a:t>
            </a:r>
            <a:r>
              <a:rPr lang="es-ES" dirty="0"/>
              <a:t> se consideran  asesorías, ni revisión de trabajos de tesis o de trabajos de titulación.</a:t>
            </a:r>
          </a:p>
          <a:p>
            <a:pPr marL="285750" indent="-285750">
              <a:buFont typeface="Arial" panose="020B0604020202020204" pitchFamily="34" charset="0"/>
              <a:buChar char="•"/>
            </a:pPr>
            <a:r>
              <a:rPr lang="es-ES" dirty="0"/>
              <a:t>Las asesorías internas de Prácticas Profesionales </a:t>
            </a:r>
            <a:r>
              <a:rPr lang="es-ES" dirty="0">
                <a:highlight>
                  <a:srgbClr val="00FFFF"/>
                </a:highlight>
              </a:rPr>
              <a:t>NO</a:t>
            </a:r>
            <a:r>
              <a:rPr lang="es-ES" dirty="0"/>
              <a:t> están consideradas en la Tabla de valoración</a:t>
            </a:r>
            <a:endParaRPr lang="es-MX" dirty="0"/>
          </a:p>
        </p:txBody>
      </p:sp>
    </p:spTree>
    <p:extLst>
      <p:ext uri="{BB962C8B-B14F-4D97-AF65-F5344CB8AC3E}">
        <p14:creationId xmlns:p14="http://schemas.microsoft.com/office/powerpoint/2010/main" val="3243883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CDEDE4-8473-9553-3B2B-BE5191241475}"/>
              </a:ext>
            </a:extLst>
          </p:cNvPr>
          <p:cNvSpPr>
            <a:spLocks noGrp="1"/>
          </p:cNvSpPr>
          <p:nvPr>
            <p:ph idx="1"/>
          </p:nvPr>
        </p:nvSpPr>
        <p:spPr>
          <a:xfrm>
            <a:off x="6801492" y="1591068"/>
            <a:ext cx="4552307" cy="4974118"/>
          </a:xfrm>
        </p:spPr>
        <p:txBody>
          <a:bodyPr>
            <a:normAutofit fontScale="85000" lnSpcReduction="10000"/>
          </a:bodyPr>
          <a:lstStyle/>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5.f. Actividades orientadas a la revisión de programas de las materias que imparte el profesor y el rendimiento académico de los alumnos:</a:t>
            </a:r>
            <a:r>
              <a:rPr lang="es-MX" sz="1800" dirty="0">
                <a:effectLst/>
                <a:latin typeface="Calibri" panose="020F0502020204030204" pitchFamily="34" charset="0"/>
                <a:ea typeface="Calibri" panose="020F0502020204030204" pitchFamily="34" charset="0"/>
                <a:cs typeface="Times New Roman" panose="02020603050405020304" pitchFamily="18" charset="0"/>
              </a:rPr>
              <a:t> por cada actividad se otorgan 0.5 puntos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l">
              <a:lnSpc>
                <a:spcPct val="115000"/>
              </a:lnSpc>
              <a:spcAft>
                <a:spcPts val="1000"/>
              </a:spcAft>
              <a:buNone/>
            </a:pPr>
            <a:r>
              <a:rPr lang="es-MX" sz="1800" dirty="0">
                <a:effectLst/>
                <a:latin typeface="Calibri" panose="020F0502020204030204" pitchFamily="34" charset="0"/>
                <a:ea typeface="Calibri" panose="020F0502020204030204" pitchFamily="34" charset="0"/>
                <a:cs typeface="Times New Roman" panose="02020603050405020304" pitchFamily="18" charset="0"/>
              </a:rPr>
              <a:t>Indispensable presentar constancias o documento oficial de la entrega de los materiales a la administración.</a:t>
            </a:r>
          </a:p>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5.g. Cargos y responsabilidades académicas: </a:t>
            </a:r>
            <a:r>
              <a:rPr lang="es-MX" sz="1800" dirty="0">
                <a:effectLst/>
                <a:latin typeface="Calibri" panose="020F0502020204030204" pitchFamily="34" charset="0"/>
                <a:ea typeface="Calibri" panose="020F0502020204030204" pitchFamily="34" charset="0"/>
                <a:cs typeface="Times New Roman" panose="02020603050405020304" pitchFamily="18" charset="0"/>
              </a:rPr>
              <a:t>se otorga 1 punto por cargo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l">
              <a:lnSpc>
                <a:spcPct val="115000"/>
              </a:lnSpc>
              <a:spcAft>
                <a:spcPts val="1000"/>
              </a:spcAft>
              <a:buNone/>
            </a:pPr>
            <a:r>
              <a:rPr lang="es-MX" sz="1800" dirty="0">
                <a:effectLst/>
                <a:latin typeface="Calibri" panose="020F0502020204030204" pitchFamily="34" charset="0"/>
                <a:ea typeface="Calibri" panose="020F0502020204030204" pitchFamily="34" charset="0"/>
                <a:cs typeface="Times New Roman" panose="02020603050405020304" pitchFamily="18" charset="0"/>
              </a:rPr>
              <a:t>Presentar constancias o nombramientos.</a:t>
            </a:r>
          </a:p>
          <a:p>
            <a:pPr algn="l">
              <a:lnSpc>
                <a:spcPct val="115000"/>
              </a:lnSpc>
              <a:spcAft>
                <a:spcPts val="1000"/>
              </a:spcAf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5.h. Comisiones de trabajo principalmente referidas a la elaboración y reforma de los planes de estudio:</a:t>
            </a:r>
            <a:r>
              <a:rPr lang="es-MX" sz="1800" dirty="0">
                <a:effectLst/>
                <a:latin typeface="Calibri" panose="020F0502020204030204" pitchFamily="34" charset="0"/>
                <a:ea typeface="Calibri" panose="020F0502020204030204" pitchFamily="34" charset="0"/>
                <a:cs typeface="Times New Roman" panose="02020603050405020304" pitchFamily="18" charset="0"/>
              </a:rPr>
              <a:t> se otorga 1 punto por comisión (máximo </a:t>
            </a:r>
            <a:r>
              <a:rPr lang="es-MX"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18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l">
              <a:lnSpc>
                <a:spcPct val="115000"/>
              </a:lnSpc>
              <a:spcAft>
                <a:spcPts val="1000"/>
              </a:spcAft>
              <a:buNone/>
            </a:pPr>
            <a:r>
              <a:rPr lang="es-MX" sz="1800" dirty="0">
                <a:latin typeface="Calibri" panose="020F0502020204030204" pitchFamily="34" charset="0"/>
                <a:ea typeface="Calibri" panose="020F0502020204030204" pitchFamily="34" charset="0"/>
                <a:cs typeface="Times New Roman" panose="02020603050405020304" pitchFamily="18" charset="0"/>
              </a:rPr>
              <a:t>Presentar oficios de comisión</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2514F1CE-2040-26A8-84BC-F0C3EDE2F887}"/>
              </a:ext>
            </a:extLst>
          </p:cNvPr>
          <p:cNvSpPr>
            <a:spLocks noGrp="1"/>
          </p:cNvSpPr>
          <p:nvPr>
            <p:ph type="title"/>
          </p:nvPr>
        </p:nvSpPr>
        <p:spPr>
          <a:xfrm>
            <a:off x="838200" y="365125"/>
            <a:ext cx="10515600" cy="1325563"/>
          </a:xfrm>
        </p:spPr>
        <p:txBody>
          <a:bodyPr>
            <a:normAutofit/>
          </a:bodyPr>
          <a:lstStyle/>
          <a:p>
            <a:r>
              <a:rPr lang="es-MX" sz="3200" b="1" dirty="0">
                <a:effectLst/>
                <a:latin typeface="Calibri" panose="020F0502020204030204" pitchFamily="34" charset="0"/>
                <a:ea typeface="Calibri" panose="020F0502020204030204" pitchFamily="34" charset="0"/>
                <a:cs typeface="Calibri" panose="020F0502020204030204" pitchFamily="34" charset="0"/>
              </a:rPr>
              <a:t>V. LABOR ACADÉMICA DESARROLLADA (máximo </a:t>
            </a:r>
            <a:r>
              <a:rPr lang="es-MX" sz="32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20 puntos</a:t>
            </a:r>
            <a:r>
              <a:rPr lang="es-MX" sz="3200" b="1" dirty="0">
                <a:effectLst/>
                <a:latin typeface="Calibri" panose="020F0502020204030204" pitchFamily="34" charset="0"/>
                <a:ea typeface="Calibri" panose="020F0502020204030204" pitchFamily="34" charset="0"/>
                <a:cs typeface="Calibri" panose="020F0502020204030204" pitchFamily="34" charset="0"/>
              </a:rPr>
              <a:t>)</a:t>
            </a:r>
            <a:endParaRPr lang="es-MX" sz="3200" dirty="0"/>
          </a:p>
        </p:txBody>
      </p:sp>
      <p:pic>
        <p:nvPicPr>
          <p:cNvPr id="7" name="Imagen 6">
            <a:extLst>
              <a:ext uri="{FF2B5EF4-FFF2-40B4-BE49-F238E27FC236}">
                <a16:creationId xmlns:a16="http://schemas.microsoft.com/office/drawing/2014/main" id="{E3408454-36F7-BBA5-14CE-B739FE8C3B76}"/>
              </a:ext>
            </a:extLst>
          </p:cNvPr>
          <p:cNvPicPr>
            <a:picLocks noChangeAspect="1"/>
          </p:cNvPicPr>
          <p:nvPr/>
        </p:nvPicPr>
        <p:blipFill>
          <a:blip r:embed="rId2"/>
          <a:srcRect t="51258"/>
          <a:stretch/>
        </p:blipFill>
        <p:spPr>
          <a:xfrm>
            <a:off x="117038" y="1591067"/>
            <a:ext cx="3517649" cy="5151190"/>
          </a:xfrm>
          <a:prstGeom prst="rect">
            <a:avLst/>
          </a:prstGeom>
          <a:ln w="28575">
            <a:solidFill>
              <a:schemeClr val="accent1"/>
            </a:solidFill>
          </a:ln>
        </p:spPr>
      </p:pic>
      <p:pic>
        <p:nvPicPr>
          <p:cNvPr id="9" name="Imagen 8">
            <a:extLst>
              <a:ext uri="{FF2B5EF4-FFF2-40B4-BE49-F238E27FC236}">
                <a16:creationId xmlns:a16="http://schemas.microsoft.com/office/drawing/2014/main" id="{8E96E24C-6157-9569-AA9C-AEE0BD556ECC}"/>
              </a:ext>
            </a:extLst>
          </p:cNvPr>
          <p:cNvPicPr>
            <a:picLocks noChangeAspect="1"/>
          </p:cNvPicPr>
          <p:nvPr/>
        </p:nvPicPr>
        <p:blipFill>
          <a:blip r:embed="rId3"/>
          <a:stretch>
            <a:fillRect/>
          </a:stretch>
        </p:blipFill>
        <p:spPr>
          <a:xfrm>
            <a:off x="3733907" y="2111445"/>
            <a:ext cx="2824944" cy="4453741"/>
          </a:xfrm>
          <a:prstGeom prst="rect">
            <a:avLst/>
          </a:prstGeom>
        </p:spPr>
      </p:pic>
    </p:spTree>
    <p:extLst>
      <p:ext uri="{BB962C8B-B14F-4D97-AF65-F5344CB8AC3E}">
        <p14:creationId xmlns:p14="http://schemas.microsoft.com/office/powerpoint/2010/main" val="379095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7790C-86B9-526E-5D7D-FE64A1078D8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68FDD27-B65B-5AC9-A9D5-FB7181F68AA0}"/>
              </a:ext>
            </a:extLst>
          </p:cNvPr>
          <p:cNvSpPr>
            <a:spLocks noGrp="1"/>
          </p:cNvSpPr>
          <p:nvPr>
            <p:ph type="title"/>
          </p:nvPr>
        </p:nvSpPr>
        <p:spPr/>
        <p:txBody>
          <a:bodyPr/>
          <a:lstStyle/>
          <a:p>
            <a:r>
              <a:rPr lang="es-ES" dirty="0"/>
              <a:t>Respecto a los Concursos de Oposición</a:t>
            </a:r>
            <a:endParaRPr lang="es-MX" dirty="0"/>
          </a:p>
        </p:txBody>
      </p:sp>
      <p:sp>
        <p:nvSpPr>
          <p:cNvPr id="3" name="Marcador de contenido 2">
            <a:extLst>
              <a:ext uri="{FF2B5EF4-FFF2-40B4-BE49-F238E27FC236}">
                <a16:creationId xmlns:a16="http://schemas.microsoft.com/office/drawing/2014/main" id="{EB3516E9-D02B-FD82-D5BF-AB115C5A2BAB}"/>
              </a:ext>
            </a:extLst>
          </p:cNvPr>
          <p:cNvSpPr>
            <a:spLocks noGrp="1"/>
          </p:cNvSpPr>
          <p:nvPr>
            <p:ph idx="1"/>
          </p:nvPr>
        </p:nvSpPr>
        <p:spPr>
          <a:xfrm>
            <a:off x="589472" y="1552555"/>
            <a:ext cx="11013056" cy="4351338"/>
          </a:xfrm>
        </p:spPr>
        <p:txBody>
          <a:bodyPr>
            <a:normAutofit/>
          </a:bodyPr>
          <a:lstStyle/>
          <a:p>
            <a:pPr marL="0" indent="0">
              <a:buNone/>
            </a:pPr>
            <a:r>
              <a:rPr lang="es-ES" dirty="0"/>
              <a:t>Las evaluaciones deben ser:</a:t>
            </a:r>
          </a:p>
          <a:p>
            <a:pPr marL="534988" indent="-173038"/>
            <a:r>
              <a:rPr lang="es-ES" dirty="0"/>
              <a:t>Apegadas a los lineamientos establecidos en la Convocatoria del Concurso de Oposición que corresponda.</a:t>
            </a:r>
          </a:p>
          <a:p>
            <a:pPr marL="534988" indent="-173038"/>
            <a:r>
              <a:rPr lang="es-ES" dirty="0"/>
              <a:t>Atender el Instructivo para la asignación de plazas vacantes y de nueva creación de la UMNSH.</a:t>
            </a:r>
          </a:p>
          <a:p>
            <a:pPr marL="534988" indent="-173038"/>
            <a:r>
              <a:rPr lang="es-ES" dirty="0"/>
              <a:t>Considerar la Circular Núm. 04/2025 de la Secretaría Administrativa de la UMSNH. </a:t>
            </a:r>
          </a:p>
          <a:p>
            <a:pPr marL="534988" indent="-173038"/>
            <a:r>
              <a:rPr lang="es-ES" dirty="0"/>
              <a:t>Apegarse a la Tabla de Valoración para el Concurso de Oposición correspondiente.</a:t>
            </a:r>
          </a:p>
        </p:txBody>
      </p:sp>
      <p:sp>
        <p:nvSpPr>
          <p:cNvPr id="5" name="CuadroTexto 4">
            <a:extLst>
              <a:ext uri="{FF2B5EF4-FFF2-40B4-BE49-F238E27FC236}">
                <a16:creationId xmlns:a16="http://schemas.microsoft.com/office/drawing/2014/main" id="{C87F44FB-6444-AC28-5DD7-CBD4FBF2FE77}"/>
              </a:ext>
            </a:extLst>
          </p:cNvPr>
          <p:cNvSpPr txBox="1"/>
          <p:nvPr/>
        </p:nvSpPr>
        <p:spPr>
          <a:xfrm>
            <a:off x="345057" y="5903893"/>
            <a:ext cx="11257471" cy="954107"/>
          </a:xfrm>
          <a:prstGeom prst="rect">
            <a:avLst/>
          </a:prstGeom>
          <a:noFill/>
        </p:spPr>
        <p:txBody>
          <a:bodyPr wrap="square">
            <a:spAutoFit/>
          </a:bodyPr>
          <a:lstStyle/>
          <a:p>
            <a:pPr marL="0" indent="0" algn="ctr">
              <a:buNone/>
            </a:pPr>
            <a:r>
              <a:rPr lang="es-MX" sz="2800" dirty="0"/>
              <a:t>Los documentos normativos estarán a disposición en la página web de la Dependencia</a:t>
            </a:r>
          </a:p>
        </p:txBody>
      </p:sp>
    </p:spTree>
    <p:extLst>
      <p:ext uri="{BB962C8B-B14F-4D97-AF65-F5344CB8AC3E}">
        <p14:creationId xmlns:p14="http://schemas.microsoft.com/office/powerpoint/2010/main" val="2396582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BEB71-68EA-15D2-43C9-AB748EBB0278}"/>
            </a:ext>
          </a:extLst>
        </p:cNvPr>
        <p:cNvGrpSpPr/>
        <p:nvPr/>
      </p:nvGrpSpPr>
      <p:grpSpPr>
        <a:xfrm>
          <a:off x="0" y="0"/>
          <a:ext cx="0" cy="0"/>
          <a:chOff x="0" y="0"/>
          <a:chExt cx="0" cy="0"/>
        </a:xfrm>
      </p:grpSpPr>
      <p:sp>
        <p:nvSpPr>
          <p:cNvPr id="6" name="Título 1">
            <a:extLst>
              <a:ext uri="{FF2B5EF4-FFF2-40B4-BE49-F238E27FC236}">
                <a16:creationId xmlns:a16="http://schemas.microsoft.com/office/drawing/2014/main" id="{4589610C-23A0-77F9-9C3E-2EFEDCE492B7}"/>
              </a:ext>
            </a:extLst>
          </p:cNvPr>
          <p:cNvSpPr>
            <a:spLocks noGrp="1"/>
          </p:cNvSpPr>
          <p:nvPr>
            <p:ph type="title"/>
          </p:nvPr>
        </p:nvSpPr>
        <p:spPr>
          <a:xfrm>
            <a:off x="838200" y="-20565"/>
            <a:ext cx="10515600" cy="1325563"/>
          </a:xfrm>
        </p:spPr>
        <p:txBody>
          <a:bodyPr>
            <a:normAutofit/>
          </a:bodyPr>
          <a:lstStyle/>
          <a:p>
            <a:r>
              <a:rPr lang="es-MX" sz="3200" b="1" dirty="0">
                <a:effectLst/>
                <a:latin typeface="Calibri" panose="020F0502020204030204" pitchFamily="34" charset="0"/>
                <a:ea typeface="Calibri" panose="020F0502020204030204" pitchFamily="34" charset="0"/>
                <a:cs typeface="Calibri" panose="020F0502020204030204" pitchFamily="34" charset="0"/>
              </a:rPr>
              <a:t>V. LABOR ACADÉMICA DESARROLLADA (máximo </a:t>
            </a:r>
            <a:r>
              <a:rPr lang="es-MX" sz="32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20 puntos</a:t>
            </a:r>
            <a:r>
              <a:rPr lang="es-MX" sz="3200" b="1" dirty="0">
                <a:effectLst/>
                <a:latin typeface="Calibri" panose="020F0502020204030204" pitchFamily="34" charset="0"/>
                <a:ea typeface="Calibri" panose="020F0502020204030204" pitchFamily="34" charset="0"/>
                <a:cs typeface="Calibri" panose="020F0502020204030204" pitchFamily="34" charset="0"/>
              </a:rPr>
              <a:t>)</a:t>
            </a:r>
            <a:endParaRPr lang="es-MX" sz="3200" dirty="0"/>
          </a:p>
        </p:txBody>
      </p:sp>
      <p:pic>
        <p:nvPicPr>
          <p:cNvPr id="7" name="Imagen 6">
            <a:extLst>
              <a:ext uri="{FF2B5EF4-FFF2-40B4-BE49-F238E27FC236}">
                <a16:creationId xmlns:a16="http://schemas.microsoft.com/office/drawing/2014/main" id="{9A858A1B-4FA9-5833-4ECF-0973DEAF3649}"/>
              </a:ext>
            </a:extLst>
          </p:cNvPr>
          <p:cNvPicPr>
            <a:picLocks noChangeAspect="1"/>
          </p:cNvPicPr>
          <p:nvPr/>
        </p:nvPicPr>
        <p:blipFill>
          <a:blip r:embed="rId2"/>
          <a:srcRect t="51258"/>
          <a:stretch/>
        </p:blipFill>
        <p:spPr>
          <a:xfrm>
            <a:off x="117038" y="1591067"/>
            <a:ext cx="3517649" cy="5151190"/>
          </a:xfrm>
          <a:prstGeom prst="rect">
            <a:avLst/>
          </a:prstGeom>
          <a:ln w="28575">
            <a:solidFill>
              <a:schemeClr val="accent1"/>
            </a:solidFill>
          </a:ln>
        </p:spPr>
      </p:pic>
      <p:pic>
        <p:nvPicPr>
          <p:cNvPr id="9" name="Imagen 8">
            <a:extLst>
              <a:ext uri="{FF2B5EF4-FFF2-40B4-BE49-F238E27FC236}">
                <a16:creationId xmlns:a16="http://schemas.microsoft.com/office/drawing/2014/main" id="{DF4CBEF7-58B1-FA0F-1E99-167694788811}"/>
              </a:ext>
            </a:extLst>
          </p:cNvPr>
          <p:cNvPicPr>
            <a:picLocks noChangeAspect="1"/>
          </p:cNvPicPr>
          <p:nvPr/>
        </p:nvPicPr>
        <p:blipFill>
          <a:blip r:embed="rId3"/>
          <a:srcRect r="8777"/>
          <a:stretch/>
        </p:blipFill>
        <p:spPr>
          <a:xfrm>
            <a:off x="3519008" y="2194027"/>
            <a:ext cx="2576992" cy="4453741"/>
          </a:xfrm>
          <a:prstGeom prst="rect">
            <a:avLst/>
          </a:prstGeom>
        </p:spPr>
      </p:pic>
      <p:sp>
        <p:nvSpPr>
          <p:cNvPr id="3" name="Marcador de contenido 2">
            <a:extLst>
              <a:ext uri="{FF2B5EF4-FFF2-40B4-BE49-F238E27FC236}">
                <a16:creationId xmlns:a16="http://schemas.microsoft.com/office/drawing/2014/main" id="{F5150ED0-9AF6-E055-A000-9C8FB3C6FC6C}"/>
              </a:ext>
            </a:extLst>
          </p:cNvPr>
          <p:cNvSpPr>
            <a:spLocks noGrp="1"/>
          </p:cNvSpPr>
          <p:nvPr>
            <p:ph idx="1"/>
          </p:nvPr>
        </p:nvSpPr>
        <p:spPr>
          <a:xfrm>
            <a:off x="6207725" y="1304999"/>
            <a:ext cx="5846690" cy="5437258"/>
          </a:xfrm>
        </p:spPr>
        <p:txBody>
          <a:bodyPr>
            <a:normAutofit fontScale="92500"/>
          </a:bodyPr>
          <a:lstStyle/>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5.i. Participación en cuerpos colegiados (Consejo Universitario o Consejo Técnico):</a:t>
            </a:r>
            <a:r>
              <a:rPr lang="es-MX" sz="2400" dirty="0">
                <a:effectLst/>
                <a:latin typeface="Calibri" panose="020F0502020204030204" pitchFamily="34" charset="0"/>
                <a:ea typeface="Calibri" panose="020F0502020204030204" pitchFamily="34" charset="0"/>
                <a:cs typeface="Times New Roman" panose="02020603050405020304" pitchFamily="18" charset="0"/>
              </a:rPr>
              <a:t> se otorga 1 punto por cargo (máximo </a:t>
            </a:r>
            <a:r>
              <a:rPr lang="es-MX" sz="24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 puntos</a:t>
            </a:r>
            <a:r>
              <a:rPr lang="es-MX" sz="2400" dirty="0">
                <a:effectLst/>
                <a:latin typeface="Calibri" panose="020F0502020204030204" pitchFamily="34" charset="0"/>
                <a:ea typeface="Calibri" panose="020F0502020204030204" pitchFamily="34" charset="0"/>
                <a:cs typeface="Times New Roman" panose="02020603050405020304" pitchFamily="18" charset="0"/>
              </a:rPr>
              <a:t>)</a:t>
            </a:r>
          </a:p>
          <a:p>
            <a:r>
              <a:rPr lang="es-MX" sz="2400" b="1" dirty="0">
                <a:effectLst/>
                <a:latin typeface="Calibri" panose="020F0502020204030204" pitchFamily="34" charset="0"/>
                <a:ea typeface="Calibri" panose="020F0502020204030204" pitchFamily="34" charset="0"/>
                <a:cs typeface="Times New Roman" panose="02020603050405020304" pitchFamily="18" charset="0"/>
              </a:rPr>
              <a:t>5.j. Distinciones académicas:</a:t>
            </a:r>
            <a:r>
              <a:rPr lang="es-MX" sz="2400" dirty="0">
                <a:effectLst/>
                <a:latin typeface="Calibri" panose="020F0502020204030204" pitchFamily="34" charset="0"/>
                <a:ea typeface="Calibri" panose="020F0502020204030204" pitchFamily="34" charset="0"/>
                <a:cs typeface="Times New Roman" panose="02020603050405020304" pitchFamily="18" charset="0"/>
              </a:rPr>
              <a:t> se otorga un punto por distinción (máximo </a:t>
            </a:r>
            <a:r>
              <a:rPr lang="es-MX" sz="24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4 puntos</a:t>
            </a:r>
            <a:r>
              <a:rPr lang="es-MX" sz="24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s-MX" sz="2400" dirty="0">
                <a:latin typeface="Calibri" panose="020F0502020204030204" pitchFamily="34" charset="0"/>
                <a:ea typeface="Calibri" panose="020F0502020204030204" pitchFamily="34" charset="0"/>
                <a:cs typeface="Times New Roman" panose="02020603050405020304" pitchFamily="18" charset="0"/>
              </a:rPr>
              <a:t>Ejemplos de distinciones académicas:</a:t>
            </a:r>
          </a:p>
          <a:p>
            <a:pPr marL="0" indent="0">
              <a:buNone/>
            </a:pPr>
            <a:r>
              <a:rPr lang="es-MX" sz="2000" dirty="0">
                <a:effectLst/>
                <a:latin typeface="Calibri" panose="020F0502020204030204" pitchFamily="34" charset="0"/>
                <a:ea typeface="Calibri" panose="020F0502020204030204" pitchFamily="34" charset="0"/>
                <a:cs typeface="Times New Roman" panose="02020603050405020304" pitchFamily="18" charset="0"/>
              </a:rPr>
              <a:t>Nombramientos SNI, Investigador de Michoacán (ICTI), reconocimiento al mérito académico (por instituciones oficiales), mención honorífica en obtención de grado, asesor de alumno con mención honorífica, moderador de congreso, cargo electo en sociedad científica, evaluador de proyectos o de publicaciones en revistas científicas, congresos o sinodales de tesis de maestría o doctorado, invitación a estancias de investigación, citas a artículos científicos publicados, promoción docente, certificación o acreditación (COMEAA).</a:t>
            </a:r>
          </a:p>
        </p:txBody>
      </p:sp>
    </p:spTree>
    <p:extLst>
      <p:ext uri="{BB962C8B-B14F-4D97-AF65-F5344CB8AC3E}">
        <p14:creationId xmlns:p14="http://schemas.microsoft.com/office/powerpoint/2010/main" val="160764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7F0B71-2342-2B6B-9E6E-7B015B588BCE}"/>
              </a:ext>
            </a:extLst>
          </p:cNvPr>
          <p:cNvSpPr>
            <a:spLocks noGrp="1"/>
          </p:cNvSpPr>
          <p:nvPr>
            <p:ph type="title"/>
          </p:nvPr>
        </p:nvSpPr>
        <p:spPr>
          <a:xfrm>
            <a:off x="838200" y="69106"/>
            <a:ext cx="10515600" cy="1325563"/>
          </a:xfrm>
        </p:spPr>
        <p:txBody>
          <a:bodyPr/>
          <a:lstStyle/>
          <a:p>
            <a:r>
              <a:rPr lang="es-ES" dirty="0"/>
              <a:t>Organización de la Tabla de Valoración</a:t>
            </a:r>
            <a:endParaRPr lang="es-MX" dirty="0"/>
          </a:p>
        </p:txBody>
      </p:sp>
      <p:sp>
        <p:nvSpPr>
          <p:cNvPr id="3" name="Marcador de contenido 2">
            <a:extLst>
              <a:ext uri="{FF2B5EF4-FFF2-40B4-BE49-F238E27FC236}">
                <a16:creationId xmlns:a16="http://schemas.microsoft.com/office/drawing/2014/main" id="{B5E5D03B-4F46-DBBD-54A3-C0960096DE91}"/>
              </a:ext>
            </a:extLst>
          </p:cNvPr>
          <p:cNvSpPr>
            <a:spLocks noGrp="1"/>
          </p:cNvSpPr>
          <p:nvPr>
            <p:ph idx="1"/>
          </p:nvPr>
        </p:nvSpPr>
        <p:spPr>
          <a:xfrm>
            <a:off x="838200" y="1230283"/>
            <a:ext cx="6684034" cy="3450655"/>
          </a:xfrm>
        </p:spPr>
        <p:txBody>
          <a:bodyPr>
            <a:normAutofit/>
          </a:bodyPr>
          <a:lstStyle/>
          <a:p>
            <a:pPr marL="0" indent="0">
              <a:buNone/>
            </a:pPr>
            <a:r>
              <a:rPr lang="es-MX" sz="3200" b="1" dirty="0">
                <a:effectLst/>
                <a:latin typeface="Calibri" panose="020F0502020204030204" pitchFamily="34" charset="0"/>
                <a:ea typeface="Calibri" panose="020F0502020204030204" pitchFamily="34" charset="0"/>
                <a:cs typeface="Calibri" panose="020F0502020204030204" pitchFamily="34" charset="0"/>
              </a:rPr>
              <a:t>La tabla considera cinco aspectos a evaluar en el CV</a:t>
            </a:r>
          </a:p>
          <a:p>
            <a:pPr marL="0" indent="0">
              <a:buNone/>
            </a:pPr>
            <a:endParaRPr lang="es-MX" sz="800" b="1" dirty="0">
              <a:effectLst/>
              <a:latin typeface="Calibri" panose="020F0502020204030204" pitchFamily="34" charset="0"/>
              <a:ea typeface="Calibri" panose="020F0502020204030204" pitchFamily="34" charset="0"/>
              <a:cs typeface="Calibri" panose="020F0502020204030204" pitchFamily="34" charset="0"/>
            </a:endParaRPr>
          </a:p>
          <a:p>
            <a:r>
              <a:rPr lang="es-MX" sz="2000" b="1" dirty="0">
                <a:effectLst/>
                <a:latin typeface="Calibri" panose="020F0502020204030204" pitchFamily="34" charset="0"/>
                <a:ea typeface="Calibri" panose="020F0502020204030204" pitchFamily="34" charset="0"/>
                <a:cs typeface="Calibri" panose="020F0502020204030204" pitchFamily="34" charset="0"/>
              </a:rPr>
              <a:t>I. NIVEL O GRADO ACADÉMICO (</a:t>
            </a:r>
            <a:r>
              <a:rPr lang="es-MX" sz="2000" dirty="0">
                <a:effectLst/>
                <a:latin typeface="Calibri" panose="020F0502020204030204" pitchFamily="34" charset="0"/>
                <a:ea typeface="Calibri" panose="020F0502020204030204" pitchFamily="34" charset="0"/>
                <a:cs typeface="Calibri" panose="020F0502020204030204" pitchFamily="34" charset="0"/>
              </a:rPr>
              <a:t>máximo</a:t>
            </a:r>
            <a:r>
              <a:rPr lang="es-MX" sz="2000" b="1" dirty="0">
                <a:effectLst/>
                <a:latin typeface="Calibri" panose="020F0502020204030204" pitchFamily="34" charset="0"/>
                <a:ea typeface="Calibri" panose="020F0502020204030204" pitchFamily="34" charset="0"/>
                <a:cs typeface="Calibri" panose="020F0502020204030204" pitchFamily="34" charset="0"/>
              </a:rPr>
              <a:t> </a:t>
            </a:r>
            <a:r>
              <a:rPr lang="es-MX" sz="20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30 puntos</a:t>
            </a:r>
            <a:r>
              <a:rPr lang="es-MX" sz="2000" b="1" dirty="0">
                <a:effectLst/>
                <a:latin typeface="Calibri" panose="020F0502020204030204" pitchFamily="34" charset="0"/>
                <a:ea typeface="Calibri" panose="020F0502020204030204" pitchFamily="34" charset="0"/>
                <a:cs typeface="Calibri" panose="020F0502020204030204" pitchFamily="34" charset="0"/>
              </a:rPr>
              <a:t>)</a:t>
            </a:r>
            <a:endParaRPr lang="es-MX" sz="1600" dirty="0">
              <a:effectLst/>
              <a:latin typeface="Calibri" panose="020F0502020204030204" pitchFamily="34" charset="0"/>
              <a:ea typeface="Calibri" panose="020F0502020204030204" pitchFamily="34" charset="0"/>
              <a:cs typeface="Calibri" panose="020F0502020204030204" pitchFamily="34" charset="0"/>
            </a:endParaRPr>
          </a:p>
          <a:p>
            <a:r>
              <a:rPr lang="es-MX" sz="2000" b="1" dirty="0">
                <a:effectLst/>
                <a:latin typeface="Calibri" panose="020F0502020204030204" pitchFamily="34" charset="0"/>
                <a:ea typeface="Calibri" panose="020F0502020204030204" pitchFamily="34" charset="0"/>
                <a:cs typeface="Calibri" panose="020F0502020204030204" pitchFamily="34" charset="0"/>
              </a:rPr>
              <a:t>II. EXPERIENCIA ACADÉMICA </a:t>
            </a:r>
            <a:r>
              <a:rPr lang="es-MX" sz="2000" dirty="0">
                <a:effectLst/>
                <a:latin typeface="Calibri" panose="020F0502020204030204" pitchFamily="34" charset="0"/>
                <a:ea typeface="Calibri" panose="020F0502020204030204" pitchFamily="34" charset="0"/>
                <a:cs typeface="Calibri" panose="020F0502020204030204" pitchFamily="34" charset="0"/>
              </a:rPr>
              <a:t>(máximo </a:t>
            </a:r>
            <a:r>
              <a:rPr lang="es-MX" sz="20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20 puntos</a:t>
            </a:r>
            <a:r>
              <a:rPr lang="es-MX" sz="2000" dirty="0">
                <a:effectLst/>
                <a:latin typeface="Calibri" panose="020F0502020204030204" pitchFamily="34" charset="0"/>
                <a:ea typeface="Calibri" panose="020F0502020204030204" pitchFamily="34" charset="0"/>
                <a:cs typeface="Calibri" panose="020F0502020204030204" pitchFamily="34" charset="0"/>
              </a:rPr>
              <a:t>)</a:t>
            </a:r>
          </a:p>
          <a:p>
            <a:r>
              <a:rPr lang="es-MX" sz="2000" b="1" dirty="0">
                <a:effectLst/>
                <a:latin typeface="Calibri" panose="020F0502020204030204" pitchFamily="34" charset="0"/>
                <a:ea typeface="Calibri" panose="020F0502020204030204" pitchFamily="34" charset="0"/>
                <a:cs typeface="Calibri" panose="020F0502020204030204" pitchFamily="34" charset="0"/>
              </a:rPr>
              <a:t>III. EXPERIENCIA PROFESIONAL (máximo </a:t>
            </a:r>
            <a:r>
              <a:rPr lang="es-MX" sz="20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20 )</a:t>
            </a:r>
          </a:p>
          <a:p>
            <a:r>
              <a:rPr lang="es-MX" sz="2000" b="1" dirty="0">
                <a:effectLst/>
                <a:latin typeface="Calibri" panose="020F0502020204030204" pitchFamily="34" charset="0"/>
                <a:ea typeface="Calibri" panose="020F0502020204030204" pitchFamily="34" charset="0"/>
                <a:cs typeface="Calibri" panose="020F0502020204030204" pitchFamily="34" charset="0"/>
              </a:rPr>
              <a:t>IV. PUBLICACIONES (máximo puntaje </a:t>
            </a:r>
            <a:r>
              <a:rPr lang="es-MX" sz="20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10 puntos</a:t>
            </a:r>
            <a:r>
              <a:rPr lang="es-MX" sz="2000" b="1" dirty="0">
                <a:effectLst/>
                <a:latin typeface="Calibri" panose="020F0502020204030204" pitchFamily="34" charset="0"/>
                <a:ea typeface="Calibri" panose="020F0502020204030204" pitchFamily="34" charset="0"/>
                <a:cs typeface="Calibri" panose="020F0502020204030204" pitchFamily="34" charset="0"/>
              </a:rPr>
              <a:t>)</a:t>
            </a:r>
          </a:p>
          <a:p>
            <a:r>
              <a:rPr lang="es-MX" sz="2000" b="1" dirty="0">
                <a:effectLst/>
                <a:latin typeface="Calibri" panose="020F0502020204030204" pitchFamily="34" charset="0"/>
                <a:ea typeface="Calibri" panose="020F0502020204030204" pitchFamily="34" charset="0"/>
                <a:cs typeface="Calibri" panose="020F0502020204030204" pitchFamily="34" charset="0"/>
              </a:rPr>
              <a:t>V. LABOR ACADÉMICA DESARROLLADA (máximo </a:t>
            </a:r>
            <a:r>
              <a:rPr lang="es-MX" sz="2000" b="1" dirty="0">
                <a:effectLst/>
                <a:highlight>
                  <a:srgbClr val="D3D3D3"/>
                </a:highlight>
                <a:latin typeface="Calibri" panose="020F0502020204030204" pitchFamily="34" charset="0"/>
                <a:ea typeface="Calibri" panose="020F0502020204030204" pitchFamily="34" charset="0"/>
                <a:cs typeface="Calibri" panose="020F0502020204030204" pitchFamily="34" charset="0"/>
              </a:rPr>
              <a:t>20 puntos</a:t>
            </a:r>
            <a:r>
              <a:rPr lang="es-MX" sz="2000" b="1" dirty="0">
                <a:effectLst/>
                <a:latin typeface="Calibri" panose="020F0502020204030204" pitchFamily="34" charset="0"/>
                <a:ea typeface="Calibri" panose="020F0502020204030204" pitchFamily="34" charset="0"/>
                <a:cs typeface="Calibri" panose="020F0502020204030204" pitchFamily="34" charset="0"/>
              </a:rPr>
              <a:t>)</a:t>
            </a:r>
            <a:endParaRPr lang="es-MX" sz="2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CuadroTexto 4">
            <a:extLst>
              <a:ext uri="{FF2B5EF4-FFF2-40B4-BE49-F238E27FC236}">
                <a16:creationId xmlns:a16="http://schemas.microsoft.com/office/drawing/2014/main" id="{2174BCB3-6492-B356-8ABB-7E0401B64994}"/>
              </a:ext>
            </a:extLst>
          </p:cNvPr>
          <p:cNvSpPr txBox="1"/>
          <p:nvPr/>
        </p:nvSpPr>
        <p:spPr>
          <a:xfrm>
            <a:off x="289706" y="4533438"/>
            <a:ext cx="7353298" cy="2308324"/>
          </a:xfrm>
          <a:prstGeom prst="rect">
            <a:avLst/>
          </a:prstGeom>
          <a:noFill/>
        </p:spPr>
        <p:txBody>
          <a:bodyPr wrap="square">
            <a:spAutoFit/>
          </a:bodyPr>
          <a:lstStyle/>
          <a:p>
            <a:pPr marL="342900" indent="-342900">
              <a:buFont typeface="Wingdings" panose="05000000000000000000" pitchFamily="2" charset="2"/>
              <a:buChar char="Ø"/>
            </a:pPr>
            <a:r>
              <a:rPr lang="es-MX" sz="2400" dirty="0">
                <a:latin typeface="Calibri" panose="020F0502020204030204" pitchFamily="34" charset="0"/>
                <a:ea typeface="Calibri" panose="020F0502020204030204" pitchFamily="34" charset="0"/>
                <a:cs typeface="Calibri" panose="020F0502020204030204" pitchFamily="34" charset="0"/>
              </a:rPr>
              <a:t>Es conveniente apegarse a este orden, siendo ésta la referencia de evaluación</a:t>
            </a:r>
            <a:r>
              <a:rPr lang="es-MX" sz="2400" b="1" dirty="0">
                <a:effectLst/>
                <a:latin typeface="Calibri" panose="020F0502020204030204" pitchFamily="34" charset="0"/>
                <a:ea typeface="Calibri" panose="020F0502020204030204" pitchFamily="34" charset="0"/>
                <a:cs typeface="Calibri" panose="020F0502020204030204" pitchFamily="34" charset="0"/>
              </a:rPr>
              <a:t> a considerar</a:t>
            </a:r>
          </a:p>
          <a:p>
            <a:pPr marL="342900" indent="-342900">
              <a:buFont typeface="Wingdings" panose="05000000000000000000" pitchFamily="2" charset="2"/>
              <a:buChar char="Ø"/>
            </a:pPr>
            <a:r>
              <a:rPr lang="es-ES" sz="2400" dirty="0">
                <a:latin typeface="Calibri" panose="020F0502020204030204" pitchFamily="34" charset="0"/>
                <a:ea typeface="Calibri" panose="020F0502020204030204" pitchFamily="34" charset="0"/>
                <a:cs typeface="Calibri" panose="020F0502020204030204" pitchFamily="34" charset="0"/>
              </a:rPr>
              <a:t>Además, revisar cuidadosamente que se hayan entregado </a:t>
            </a:r>
            <a:r>
              <a:rPr lang="es-ES" sz="2400" b="1" dirty="0">
                <a:highlight>
                  <a:srgbClr val="FFFF00"/>
                </a:highlight>
                <a:latin typeface="Calibri" panose="020F0502020204030204" pitchFamily="34" charset="0"/>
                <a:ea typeface="Calibri" panose="020F0502020204030204" pitchFamily="34" charset="0"/>
                <a:cs typeface="Calibri" panose="020F0502020204030204" pitchFamily="34" charset="0"/>
              </a:rPr>
              <a:t>todos</a:t>
            </a:r>
            <a:r>
              <a:rPr lang="es-ES" sz="2400" dirty="0">
                <a:latin typeface="Calibri" panose="020F0502020204030204" pitchFamily="34" charset="0"/>
                <a:ea typeface="Calibri" panose="020F0502020204030204" pitchFamily="34" charset="0"/>
                <a:cs typeface="Calibri" panose="020F0502020204030204" pitchFamily="34" charset="0"/>
              </a:rPr>
              <a:t> los documentos solicitados en la convocatoria. Los cuales deben incluirse al </a:t>
            </a:r>
            <a:r>
              <a:rPr lang="es-ES" sz="2400" b="1" dirty="0">
                <a:latin typeface="Calibri" panose="020F0502020204030204" pitchFamily="34" charset="0"/>
                <a:ea typeface="Calibri" panose="020F0502020204030204" pitchFamily="34" charset="0"/>
                <a:cs typeface="Calibri" panose="020F0502020204030204" pitchFamily="34" charset="0"/>
              </a:rPr>
              <a:t>inicio</a:t>
            </a:r>
            <a:r>
              <a:rPr lang="es-ES" sz="2400" dirty="0">
                <a:latin typeface="Calibri" panose="020F0502020204030204" pitchFamily="34" charset="0"/>
                <a:ea typeface="Calibri" panose="020F0502020204030204" pitchFamily="34" charset="0"/>
                <a:cs typeface="Calibri" panose="020F0502020204030204" pitchFamily="34" charset="0"/>
              </a:rPr>
              <a:t> del CV (solicitud, declaración de compatibilidad, título, etc.)</a:t>
            </a:r>
            <a:endParaRPr lang="es-MX" sz="2400" dirty="0">
              <a:latin typeface="Calibri" panose="020F0502020204030204" pitchFamily="34" charset="0"/>
              <a:ea typeface="Calibri" panose="020F0502020204030204" pitchFamily="34" charset="0"/>
              <a:cs typeface="Calibri" panose="020F0502020204030204" pitchFamily="34" charset="0"/>
            </a:endParaRPr>
          </a:p>
        </p:txBody>
      </p:sp>
      <p:pic>
        <p:nvPicPr>
          <p:cNvPr id="6" name="Imagen 5">
            <a:extLst>
              <a:ext uri="{FF2B5EF4-FFF2-40B4-BE49-F238E27FC236}">
                <a16:creationId xmlns:a16="http://schemas.microsoft.com/office/drawing/2014/main" id="{20D89DD6-5A87-B43C-F771-B9116DBA369F}"/>
              </a:ext>
            </a:extLst>
          </p:cNvPr>
          <p:cNvPicPr>
            <a:picLocks noChangeAspect="1"/>
          </p:cNvPicPr>
          <p:nvPr/>
        </p:nvPicPr>
        <p:blipFill>
          <a:blip r:embed="rId2"/>
          <a:stretch>
            <a:fillRect/>
          </a:stretch>
        </p:blipFill>
        <p:spPr>
          <a:xfrm>
            <a:off x="7643004" y="1185796"/>
            <a:ext cx="4538902" cy="5672204"/>
          </a:xfrm>
          <a:prstGeom prst="rect">
            <a:avLst/>
          </a:prstGeom>
        </p:spPr>
      </p:pic>
    </p:spTree>
    <p:extLst>
      <p:ext uri="{BB962C8B-B14F-4D97-AF65-F5344CB8AC3E}">
        <p14:creationId xmlns:p14="http://schemas.microsoft.com/office/powerpoint/2010/main" val="274617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8865B0E-9351-C17A-8BEF-BE2B96A1D773}"/>
              </a:ext>
            </a:extLst>
          </p:cNvPr>
          <p:cNvSpPr/>
          <p:nvPr/>
        </p:nvSpPr>
        <p:spPr>
          <a:xfrm>
            <a:off x="1628820" y="2967335"/>
            <a:ext cx="8934369" cy="1754326"/>
          </a:xfrm>
          <a:prstGeom prst="rect">
            <a:avLst/>
          </a:prstGeom>
          <a:noFill/>
        </p:spPr>
        <p:txBody>
          <a:bodyPr wrap="none" lIns="91440" tIns="45720" rIns="91440" bIns="45720">
            <a:spAutoFit/>
          </a:bodyPr>
          <a:lstStyle/>
          <a:p>
            <a:pPr marL="1028700" indent="-1028700" algn="ctr">
              <a:buAutoNum type="romanUcPeriod"/>
            </a:pPr>
            <a:r>
              <a:rPr lang="es-ES" sz="5400" b="1" cap="none" spc="0" dirty="0">
                <a:ln w="22225">
                  <a:solidFill>
                    <a:schemeClr val="accent2"/>
                  </a:solidFill>
                  <a:prstDash val="solid"/>
                </a:ln>
                <a:solidFill>
                  <a:schemeClr val="accent2">
                    <a:lumMod val="40000"/>
                    <a:lumOff val="60000"/>
                  </a:schemeClr>
                </a:solidFill>
                <a:effectLst/>
              </a:rPr>
              <a:t>Nivel o grado académico</a:t>
            </a:r>
          </a:p>
          <a:p>
            <a:pPr algn="ctr"/>
            <a:r>
              <a:rPr lang="es-ES" sz="5400" b="1" dirty="0">
                <a:ln w="22225">
                  <a:solidFill>
                    <a:schemeClr val="accent2"/>
                  </a:solidFill>
                  <a:prstDash val="solid"/>
                </a:ln>
                <a:solidFill>
                  <a:schemeClr val="accent2">
                    <a:lumMod val="40000"/>
                    <a:lumOff val="60000"/>
                  </a:schemeClr>
                </a:solidFill>
              </a:rPr>
              <a:t>(30 puntos máximo)</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156394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599611-3981-C872-86AB-31A46E45DA88}"/>
              </a:ext>
            </a:extLst>
          </p:cNvPr>
          <p:cNvSpPr>
            <a:spLocks noGrp="1"/>
          </p:cNvSpPr>
          <p:nvPr>
            <p:ph type="title"/>
          </p:nvPr>
        </p:nvSpPr>
        <p:spPr/>
        <p:txBody>
          <a:bodyPr>
            <a:normAutofit/>
          </a:bodyPr>
          <a:lstStyle/>
          <a:p>
            <a:r>
              <a:rPr lang="es-MX" sz="3600" b="1" dirty="0">
                <a:effectLst/>
                <a:latin typeface="Calibri" panose="020F0502020204030204" pitchFamily="34" charset="0"/>
                <a:ea typeface="Calibri" panose="020F0502020204030204" pitchFamily="34" charset="0"/>
                <a:cs typeface="Calibri" panose="020F0502020204030204" pitchFamily="34" charset="0"/>
              </a:rPr>
              <a:t>I. NIVEL O GRADO ACADÉMICO (</a:t>
            </a:r>
            <a:r>
              <a:rPr lang="es-MX" sz="3600" dirty="0">
                <a:effectLst/>
                <a:latin typeface="Calibri" panose="020F0502020204030204" pitchFamily="34" charset="0"/>
                <a:ea typeface="Calibri" panose="020F0502020204030204" pitchFamily="34" charset="0"/>
                <a:cs typeface="Calibri" panose="020F0502020204030204" pitchFamily="34" charset="0"/>
              </a:rPr>
              <a:t>máximo</a:t>
            </a:r>
            <a:r>
              <a:rPr lang="es-MX" sz="3600" b="1" dirty="0">
                <a:effectLst/>
                <a:latin typeface="Calibri" panose="020F0502020204030204" pitchFamily="34" charset="0"/>
                <a:ea typeface="Calibri" panose="020F0502020204030204" pitchFamily="34" charset="0"/>
                <a:cs typeface="Calibri" panose="020F0502020204030204" pitchFamily="34" charset="0"/>
              </a:rPr>
              <a:t> </a:t>
            </a:r>
            <a:r>
              <a:rPr lang="es-MX" sz="3600" b="1"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30 puntos</a:t>
            </a:r>
            <a:r>
              <a:rPr lang="es-MX" sz="3600" b="1" dirty="0">
                <a:effectLst/>
                <a:latin typeface="Calibri" panose="020F0502020204030204" pitchFamily="34" charset="0"/>
                <a:ea typeface="Calibri" panose="020F0502020204030204" pitchFamily="34" charset="0"/>
                <a:cs typeface="Calibri" panose="020F0502020204030204" pitchFamily="34" charset="0"/>
              </a:rPr>
              <a:t>)</a:t>
            </a:r>
            <a:endParaRPr lang="es-MX" sz="3600" dirty="0"/>
          </a:p>
        </p:txBody>
      </p:sp>
      <p:sp>
        <p:nvSpPr>
          <p:cNvPr id="3" name="Marcador de contenido 2">
            <a:extLst>
              <a:ext uri="{FF2B5EF4-FFF2-40B4-BE49-F238E27FC236}">
                <a16:creationId xmlns:a16="http://schemas.microsoft.com/office/drawing/2014/main" id="{B9181A6E-FBB6-13A5-B00E-1BD8153C863C}"/>
              </a:ext>
            </a:extLst>
          </p:cNvPr>
          <p:cNvSpPr>
            <a:spLocks noGrp="1"/>
          </p:cNvSpPr>
          <p:nvPr>
            <p:ph idx="1"/>
          </p:nvPr>
        </p:nvSpPr>
        <p:spPr>
          <a:xfrm>
            <a:off x="229109" y="1796481"/>
            <a:ext cx="5959415" cy="4351338"/>
          </a:xfrm>
        </p:spPr>
        <p:txBody>
          <a:bodyPr>
            <a:normAutofit fontScale="92500" lnSpcReduction="10000"/>
          </a:bodyPr>
          <a:lstStyle/>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1.a. </a:t>
            </a:r>
            <a:r>
              <a:rPr lang="es-MX"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Estudios formales</a:t>
            </a:r>
            <a:r>
              <a:rPr lang="es-MX" sz="2400" b="1" dirty="0">
                <a:effectLst/>
                <a:latin typeface="Calibri" panose="020F0502020204030204" pitchFamily="34" charset="0"/>
                <a:ea typeface="Calibri" panose="020F0502020204030204" pitchFamily="34" charset="0"/>
                <a:cs typeface="Times New Roman" panose="02020603050405020304" pitchFamily="18" charset="0"/>
              </a:rPr>
              <a:t>:</a:t>
            </a:r>
            <a:r>
              <a:rPr lang="es-MX" sz="2400" dirty="0">
                <a:effectLst/>
                <a:latin typeface="Calibri" panose="020F0502020204030204" pitchFamily="34" charset="0"/>
                <a:ea typeface="Calibri" panose="020F0502020204030204" pitchFamily="34" charset="0"/>
                <a:cs typeface="Times New Roman" panose="02020603050405020304" pitchFamily="18" charset="0"/>
              </a:rPr>
              <a:t> Licenciatura 24 puntos, Especialidad 26 puntos, Maestría 28 puntos, Doctorado 30 puntos</a:t>
            </a:r>
          </a:p>
          <a:p>
            <a:pPr algn="just">
              <a:lnSpc>
                <a:spcPct val="115000"/>
              </a:lnSpc>
              <a:spcAft>
                <a:spcPts val="1000"/>
              </a:spcAf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1.b.</a:t>
            </a:r>
            <a:r>
              <a:rPr lang="es-MX" sz="2400" dirty="0">
                <a:effectLst/>
                <a:latin typeface="Calibri" panose="020F0502020204030204" pitchFamily="34" charset="0"/>
                <a:ea typeface="Calibri" panose="020F0502020204030204" pitchFamily="34" charset="0"/>
                <a:cs typeface="Times New Roman" panose="02020603050405020304" pitchFamily="18" charset="0"/>
              </a:rPr>
              <a:t> </a:t>
            </a:r>
            <a:r>
              <a:rPr lang="es-MX" sz="2400" b="1" dirty="0">
                <a:effectLst/>
                <a:latin typeface="Calibri" panose="020F0502020204030204" pitchFamily="34" charset="0"/>
                <a:ea typeface="Calibri" panose="020F0502020204030204" pitchFamily="34" charset="0"/>
                <a:cs typeface="Times New Roman" panose="02020603050405020304" pitchFamily="18" charset="0"/>
              </a:rPr>
              <a:t>Cursos, talleres o seminarios de </a:t>
            </a:r>
            <a:r>
              <a:rPr lang="es-MX"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actualización profesional</a:t>
            </a:r>
            <a:r>
              <a:rPr lang="es-MX" sz="2400" b="1" dirty="0">
                <a:effectLst/>
                <a:latin typeface="Calibri" panose="020F0502020204030204" pitchFamily="34" charset="0"/>
                <a:ea typeface="Calibri" panose="020F0502020204030204" pitchFamily="34" charset="0"/>
                <a:cs typeface="Times New Roman" panose="02020603050405020304" pitchFamily="18" charset="0"/>
              </a:rPr>
              <a:t>:</a:t>
            </a:r>
            <a:r>
              <a:rPr lang="es-MX" sz="2400" dirty="0">
                <a:effectLst/>
                <a:latin typeface="Calibri" panose="020F0502020204030204" pitchFamily="34" charset="0"/>
                <a:ea typeface="Calibri" panose="020F0502020204030204" pitchFamily="34" charset="0"/>
                <a:cs typeface="Times New Roman" panose="02020603050405020304" pitchFamily="18" charset="0"/>
              </a:rPr>
              <a:t> </a:t>
            </a:r>
            <a:r>
              <a:rPr lang="es-MX" sz="2400" i="1" dirty="0">
                <a:effectLst/>
                <a:latin typeface="Calibri" panose="020F0502020204030204" pitchFamily="34" charset="0"/>
                <a:ea typeface="Calibri" panose="020F0502020204030204" pitchFamily="34" charset="0"/>
                <a:cs typeface="Times New Roman" panose="02020603050405020304" pitchFamily="18" charset="0"/>
              </a:rPr>
              <a:t>Cursos </a:t>
            </a:r>
            <a:r>
              <a:rPr lang="es-MX" sz="2400" i="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recibidos</a:t>
            </a:r>
            <a:r>
              <a:rPr lang="es-MX" sz="2400" i="1" dirty="0">
                <a:effectLst/>
                <a:latin typeface="Calibri" panose="020F0502020204030204" pitchFamily="34" charset="0"/>
                <a:ea typeface="Calibri" panose="020F0502020204030204" pitchFamily="34" charset="0"/>
                <a:cs typeface="Times New Roman" panose="02020603050405020304" pitchFamily="18" charset="0"/>
              </a:rPr>
              <a:t> (</a:t>
            </a:r>
            <a:r>
              <a:rPr lang="es-MX" sz="2400" i="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asistente</a:t>
            </a:r>
            <a:r>
              <a:rPr lang="es-MX" sz="2400" i="1" dirty="0">
                <a:effectLst/>
                <a:latin typeface="Calibri" panose="020F0502020204030204" pitchFamily="34" charset="0"/>
                <a:ea typeface="Calibri" panose="020F0502020204030204" pitchFamily="34" charset="0"/>
                <a:cs typeface="Times New Roman" panose="02020603050405020304" pitchFamily="18" charset="0"/>
              </a:rPr>
              <a:t> a cursos)</a:t>
            </a:r>
            <a:r>
              <a:rPr lang="es-MX" sz="2400" dirty="0">
                <a:effectLst/>
                <a:latin typeface="Calibri" panose="020F0502020204030204" pitchFamily="34" charset="0"/>
                <a:ea typeface="Calibri" panose="020F0502020204030204" pitchFamily="34" charset="0"/>
                <a:cs typeface="Times New Roman" panose="02020603050405020304" pitchFamily="18" charset="0"/>
              </a:rPr>
              <a:t> Por evento afín 0.5 puntos, por evento no afín 0.25 puntos.</a:t>
            </a:r>
          </a:p>
          <a:p>
            <a:r>
              <a:rPr lang="es-MX" sz="2400" b="1" dirty="0">
                <a:effectLst/>
                <a:latin typeface="Calibri" panose="020F0502020204030204" pitchFamily="34" charset="0"/>
                <a:ea typeface="Calibri" panose="020F0502020204030204" pitchFamily="34" charset="0"/>
                <a:cs typeface="Times New Roman" panose="02020603050405020304" pitchFamily="18" charset="0"/>
              </a:rPr>
              <a:t>1.c. Cursos, talleres, seminarios de </a:t>
            </a:r>
            <a:r>
              <a:rPr lang="es-MX"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actualización pedagógica</a:t>
            </a:r>
            <a:r>
              <a:rPr lang="es-MX" sz="2400" b="1" dirty="0">
                <a:effectLst/>
                <a:latin typeface="Calibri" panose="020F0502020204030204" pitchFamily="34" charset="0"/>
                <a:ea typeface="Calibri" panose="020F0502020204030204" pitchFamily="34" charset="0"/>
                <a:cs typeface="Times New Roman" panose="02020603050405020304" pitchFamily="18" charset="0"/>
              </a:rPr>
              <a:t>: </a:t>
            </a:r>
            <a:r>
              <a:rPr lang="es-MX" sz="2400" i="1" dirty="0">
                <a:effectLst/>
                <a:latin typeface="Calibri" panose="020F0502020204030204" pitchFamily="34" charset="0"/>
                <a:ea typeface="Calibri" panose="020F0502020204030204" pitchFamily="34" charset="0"/>
                <a:cs typeface="Times New Roman" panose="02020603050405020304" pitchFamily="18" charset="0"/>
              </a:rPr>
              <a:t>Cursos recibidos (</a:t>
            </a:r>
            <a:r>
              <a:rPr lang="es-MX" sz="2400" i="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asistente</a:t>
            </a:r>
            <a:r>
              <a:rPr lang="es-MX" sz="2400" i="1" dirty="0">
                <a:effectLst/>
                <a:latin typeface="Calibri" panose="020F0502020204030204" pitchFamily="34" charset="0"/>
                <a:ea typeface="Calibri" panose="020F0502020204030204" pitchFamily="34" charset="0"/>
                <a:cs typeface="Times New Roman" panose="02020603050405020304" pitchFamily="18" charset="0"/>
              </a:rPr>
              <a:t> a cursos)</a:t>
            </a:r>
            <a:r>
              <a:rPr lang="es-MX" sz="2400" dirty="0">
                <a:effectLst/>
                <a:latin typeface="Calibri" panose="020F0502020204030204" pitchFamily="34" charset="0"/>
                <a:ea typeface="Calibri" panose="020F0502020204030204" pitchFamily="34" charset="0"/>
                <a:cs typeface="Times New Roman" panose="02020603050405020304" pitchFamily="18" charset="0"/>
              </a:rPr>
              <a:t> Por evento afín 0.5 puntos, evento no afín 0.25 puntos</a:t>
            </a:r>
            <a:endParaRPr lang="es-MX" sz="3600" dirty="0"/>
          </a:p>
        </p:txBody>
      </p:sp>
      <p:pic>
        <p:nvPicPr>
          <p:cNvPr id="5" name="Imagen 4">
            <a:extLst>
              <a:ext uri="{FF2B5EF4-FFF2-40B4-BE49-F238E27FC236}">
                <a16:creationId xmlns:a16="http://schemas.microsoft.com/office/drawing/2014/main" id="{B23F29E8-CA47-7156-4E20-83CF8EE3B402}"/>
              </a:ext>
            </a:extLst>
          </p:cNvPr>
          <p:cNvPicPr>
            <a:picLocks noChangeAspect="1"/>
          </p:cNvPicPr>
          <p:nvPr/>
        </p:nvPicPr>
        <p:blipFill>
          <a:blip r:embed="rId2"/>
          <a:stretch>
            <a:fillRect/>
          </a:stretch>
        </p:blipFill>
        <p:spPr>
          <a:xfrm>
            <a:off x="6188523" y="1916011"/>
            <a:ext cx="5774367" cy="3307647"/>
          </a:xfrm>
          <a:prstGeom prst="rect">
            <a:avLst/>
          </a:prstGeom>
        </p:spPr>
      </p:pic>
    </p:spTree>
    <p:extLst>
      <p:ext uri="{BB962C8B-B14F-4D97-AF65-F5344CB8AC3E}">
        <p14:creationId xmlns:p14="http://schemas.microsoft.com/office/powerpoint/2010/main" val="314223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BB073-CC98-85E4-A9C4-96AC03FCC8F9}"/>
            </a:ext>
          </a:extLst>
        </p:cNvPr>
        <p:cNvGrpSpPr/>
        <p:nvPr/>
      </p:nvGrpSpPr>
      <p:grpSpPr>
        <a:xfrm>
          <a:off x="0" y="0"/>
          <a:ext cx="0" cy="0"/>
          <a:chOff x="0" y="0"/>
          <a:chExt cx="0" cy="0"/>
        </a:xfrm>
      </p:grpSpPr>
      <p:sp>
        <p:nvSpPr>
          <p:cNvPr id="4" name="Rectángulo 3">
            <a:extLst>
              <a:ext uri="{FF2B5EF4-FFF2-40B4-BE49-F238E27FC236}">
                <a16:creationId xmlns:a16="http://schemas.microsoft.com/office/drawing/2014/main" id="{7A698DA1-137E-89E6-6AB0-CC6E4F355FC2}"/>
              </a:ext>
            </a:extLst>
          </p:cNvPr>
          <p:cNvSpPr/>
          <p:nvPr/>
        </p:nvSpPr>
        <p:spPr>
          <a:xfrm>
            <a:off x="1960263" y="2967335"/>
            <a:ext cx="8271495" cy="1754326"/>
          </a:xfrm>
          <a:prstGeom prst="rect">
            <a:avLst/>
          </a:prstGeom>
          <a:noFill/>
        </p:spPr>
        <p:txBody>
          <a:bodyPr wrap="none" lIns="91440" tIns="45720" rIns="91440" bIns="45720">
            <a:spAutoFit/>
          </a:bodyPr>
          <a:lstStyle/>
          <a:p>
            <a:pPr algn="ctr"/>
            <a:r>
              <a:rPr lang="es-ES" sz="5400" b="1" cap="none" spc="0" dirty="0">
                <a:ln w="22225">
                  <a:solidFill>
                    <a:schemeClr val="accent2"/>
                  </a:solidFill>
                  <a:prstDash val="solid"/>
                </a:ln>
                <a:solidFill>
                  <a:schemeClr val="accent2">
                    <a:lumMod val="40000"/>
                    <a:lumOff val="60000"/>
                  </a:schemeClr>
                </a:solidFill>
                <a:effectLst/>
              </a:rPr>
              <a:t>II. Experie</a:t>
            </a:r>
            <a:r>
              <a:rPr lang="es-ES" sz="5400" b="1" dirty="0">
                <a:ln w="22225">
                  <a:solidFill>
                    <a:schemeClr val="accent2"/>
                  </a:solidFill>
                  <a:prstDash val="solid"/>
                </a:ln>
                <a:solidFill>
                  <a:schemeClr val="accent2">
                    <a:lumMod val="40000"/>
                    <a:lumOff val="60000"/>
                  </a:schemeClr>
                </a:solidFill>
              </a:rPr>
              <a:t>ncia académica</a:t>
            </a:r>
          </a:p>
          <a:p>
            <a:pPr algn="ctr"/>
            <a:r>
              <a:rPr lang="es-ES" sz="5400" b="1" dirty="0">
                <a:ln w="22225">
                  <a:solidFill>
                    <a:schemeClr val="accent2"/>
                  </a:solidFill>
                  <a:prstDash val="solid"/>
                </a:ln>
                <a:solidFill>
                  <a:schemeClr val="accent2">
                    <a:lumMod val="40000"/>
                    <a:lumOff val="60000"/>
                  </a:schemeClr>
                </a:solidFill>
              </a:rPr>
              <a:t>(20 puntos máximo)</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3181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E4C77B-A44A-B2D1-8C0C-030F4445921D}"/>
              </a:ext>
            </a:extLst>
          </p:cNvPr>
          <p:cNvSpPr>
            <a:spLocks noGrp="1"/>
          </p:cNvSpPr>
          <p:nvPr>
            <p:ph type="title"/>
          </p:nvPr>
        </p:nvSpPr>
        <p:spPr/>
        <p:txBody>
          <a:bodyPr>
            <a:normAutofit/>
          </a:bodyPr>
          <a:lstStyle/>
          <a:p>
            <a:r>
              <a:rPr lang="es-MX" sz="3600" b="1" dirty="0">
                <a:effectLst/>
                <a:latin typeface="Calibri" panose="020F0502020204030204" pitchFamily="34" charset="0"/>
                <a:ea typeface="Calibri" panose="020F0502020204030204" pitchFamily="34" charset="0"/>
                <a:cs typeface="Times New Roman" panose="02020603050405020304" pitchFamily="18" charset="0"/>
              </a:rPr>
              <a:t>II. EXPERIENCIA ACADÉMICA </a:t>
            </a:r>
            <a:r>
              <a:rPr lang="es-MX" sz="3600" dirty="0">
                <a:effectLst/>
                <a:latin typeface="Calibri" panose="020F0502020204030204" pitchFamily="34" charset="0"/>
                <a:ea typeface="Calibri" panose="020F0502020204030204" pitchFamily="34" charset="0"/>
                <a:cs typeface="Times New Roman" panose="02020603050405020304" pitchFamily="18" charset="0"/>
              </a:rPr>
              <a:t>(máximo </a:t>
            </a:r>
            <a:r>
              <a:rPr lang="es-MX" sz="3600" b="1"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20 puntos</a:t>
            </a:r>
            <a:r>
              <a:rPr lang="es-MX" sz="3600" dirty="0">
                <a:effectLst/>
                <a:latin typeface="Calibri" panose="020F0502020204030204" pitchFamily="34" charset="0"/>
                <a:ea typeface="Calibri" panose="020F0502020204030204" pitchFamily="34" charset="0"/>
                <a:cs typeface="Times New Roman" panose="02020603050405020304" pitchFamily="18" charset="0"/>
              </a:rPr>
              <a:t>)</a:t>
            </a:r>
            <a:endParaRPr lang="es-MX" sz="3600" dirty="0"/>
          </a:p>
        </p:txBody>
      </p:sp>
      <p:sp>
        <p:nvSpPr>
          <p:cNvPr id="3" name="Marcador de contenido 2">
            <a:extLst>
              <a:ext uri="{FF2B5EF4-FFF2-40B4-BE49-F238E27FC236}">
                <a16:creationId xmlns:a16="http://schemas.microsoft.com/office/drawing/2014/main" id="{3464F73B-A837-1DE7-9C80-9D04AF566942}"/>
              </a:ext>
            </a:extLst>
          </p:cNvPr>
          <p:cNvSpPr>
            <a:spLocks noGrp="1"/>
          </p:cNvSpPr>
          <p:nvPr>
            <p:ph idx="1"/>
          </p:nvPr>
        </p:nvSpPr>
        <p:spPr>
          <a:xfrm>
            <a:off x="838199" y="1825625"/>
            <a:ext cx="6682483" cy="4351338"/>
          </a:xfrm>
        </p:spPr>
        <p:txBody>
          <a:bodyPr>
            <a:normAutofit lnSpcReduction="10000"/>
          </a:bodyPr>
          <a:lstStyle/>
          <a:p>
            <a:pPr algn="just">
              <a:lnSpc>
                <a:spcPct val="115000"/>
              </a:lnSpc>
              <a:spcAft>
                <a:spcPts val="1000"/>
              </a:spcAft>
            </a:pPr>
            <a:r>
              <a:rPr lang="es-MX" b="1" dirty="0">
                <a:effectLst/>
                <a:latin typeface="Calibri" panose="020F0502020204030204" pitchFamily="34" charset="0"/>
                <a:ea typeface="Calibri" panose="020F0502020204030204" pitchFamily="34" charset="0"/>
                <a:cs typeface="Times New Roman" panose="02020603050405020304" pitchFamily="18" charset="0"/>
              </a:rPr>
              <a:t>2.a. Trabajo de </a:t>
            </a:r>
            <a:r>
              <a:rPr lang="es-MX"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impartición de clases</a:t>
            </a:r>
            <a:r>
              <a:rPr lang="es-MX" b="1" dirty="0">
                <a:effectLst/>
                <a:latin typeface="Calibri" panose="020F0502020204030204" pitchFamily="34" charset="0"/>
                <a:ea typeface="Calibri" panose="020F0502020204030204" pitchFamily="34" charset="0"/>
                <a:cs typeface="Times New Roman" panose="02020603050405020304" pitchFamily="18" charset="0"/>
              </a:rPr>
              <a:t> frente a grupo:</a:t>
            </a:r>
            <a:r>
              <a:rPr lang="es-MX" dirty="0">
                <a:effectLst/>
                <a:latin typeface="Calibri" panose="020F0502020204030204" pitchFamily="34" charset="0"/>
                <a:ea typeface="Calibri" panose="020F0502020204030204" pitchFamily="34" charset="0"/>
                <a:cs typeface="Times New Roman" panose="02020603050405020304" pitchFamily="18" charset="0"/>
              </a:rPr>
              <a:t> </a:t>
            </a:r>
            <a:r>
              <a:rPr lang="es-MX" i="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Hoja de servicio y constancia de personal</a:t>
            </a:r>
            <a:r>
              <a:rPr lang="es-MX" dirty="0">
                <a:effectLst/>
                <a:latin typeface="Calibri" panose="020F0502020204030204" pitchFamily="34" charset="0"/>
                <a:ea typeface="Calibri" panose="020F0502020204030204" pitchFamily="34" charset="0"/>
                <a:cs typeface="Times New Roman" panose="02020603050405020304" pitchFamily="18" charset="0"/>
              </a:rPr>
              <a:t>. En la materia concursada de convocatoria 4.0 puntos (por </a:t>
            </a:r>
            <a:r>
              <a:rPr lang="es-MX"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año</a:t>
            </a:r>
            <a:r>
              <a:rPr lang="es-MX" dirty="0">
                <a:effectLst/>
                <a:latin typeface="Calibri" panose="020F0502020204030204" pitchFamily="34" charset="0"/>
                <a:ea typeface="Calibri" panose="020F0502020204030204" pitchFamily="34" charset="0"/>
                <a:cs typeface="Times New Roman" panose="02020603050405020304" pitchFamily="18" charset="0"/>
              </a:rPr>
              <a:t>); En materia afín 2.0 puntos (por año); en Materia no afín 0.15 puntos (por año).</a:t>
            </a:r>
          </a:p>
          <a:p>
            <a:pPr algn="just">
              <a:lnSpc>
                <a:spcPct val="115000"/>
              </a:lnSpc>
              <a:spcAft>
                <a:spcPts val="1000"/>
              </a:spcAft>
            </a:pPr>
            <a:r>
              <a:rPr lang="es-MX" sz="2000" b="1" dirty="0">
                <a:effectLst/>
                <a:latin typeface="Calibri" panose="020F0502020204030204" pitchFamily="34" charset="0"/>
                <a:ea typeface="Calibri" panose="020F0502020204030204" pitchFamily="34" charset="0"/>
                <a:cs typeface="Times New Roman" panose="02020603050405020304" pitchFamily="18" charset="0"/>
              </a:rPr>
              <a:t>2.b. Impartición de Talleres o seminarios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b="1" dirty="0">
                <a:effectLst/>
                <a:latin typeface="Calibri" panose="020F0502020204030204" pitchFamily="34" charset="0"/>
                <a:ea typeface="Calibri" panose="020F0502020204030204" pitchFamily="34" charset="0"/>
                <a:cs typeface="Times New Roman" panose="02020603050405020304" pitchFamily="18" charset="0"/>
              </a:rPr>
              <a:t>2.c. Materiales didácticos producidos</a:t>
            </a:r>
            <a:endParaRPr lang="es-MX" sz="2000" dirty="0"/>
          </a:p>
        </p:txBody>
      </p:sp>
      <p:pic>
        <p:nvPicPr>
          <p:cNvPr id="5" name="Imagen 4">
            <a:extLst>
              <a:ext uri="{FF2B5EF4-FFF2-40B4-BE49-F238E27FC236}">
                <a16:creationId xmlns:a16="http://schemas.microsoft.com/office/drawing/2014/main" id="{CEAFACC4-F221-A438-27A8-F8B262866481}"/>
              </a:ext>
            </a:extLst>
          </p:cNvPr>
          <p:cNvPicPr>
            <a:picLocks noChangeAspect="1"/>
          </p:cNvPicPr>
          <p:nvPr/>
        </p:nvPicPr>
        <p:blipFill>
          <a:blip r:embed="rId2"/>
          <a:srcRect r="48879" b="60011"/>
          <a:stretch/>
        </p:blipFill>
        <p:spPr>
          <a:xfrm>
            <a:off x="7898826" y="1825625"/>
            <a:ext cx="3760069" cy="1325563"/>
          </a:xfrm>
          <a:prstGeom prst="rect">
            <a:avLst/>
          </a:prstGeom>
          <a:ln>
            <a:solidFill>
              <a:schemeClr val="accent1"/>
            </a:solidFill>
          </a:ln>
        </p:spPr>
      </p:pic>
      <p:pic>
        <p:nvPicPr>
          <p:cNvPr id="6" name="Imagen 5">
            <a:extLst>
              <a:ext uri="{FF2B5EF4-FFF2-40B4-BE49-F238E27FC236}">
                <a16:creationId xmlns:a16="http://schemas.microsoft.com/office/drawing/2014/main" id="{1DF36E6C-11D3-C055-1688-CDEB4B5CB124}"/>
              </a:ext>
            </a:extLst>
          </p:cNvPr>
          <p:cNvPicPr>
            <a:picLocks noChangeAspect="1"/>
          </p:cNvPicPr>
          <p:nvPr/>
        </p:nvPicPr>
        <p:blipFill>
          <a:blip r:embed="rId2"/>
          <a:srcRect l="50102" t="6737"/>
          <a:stretch/>
        </p:blipFill>
        <p:spPr>
          <a:xfrm>
            <a:off x="7898826" y="3663373"/>
            <a:ext cx="3333747" cy="2808146"/>
          </a:xfrm>
          <a:prstGeom prst="rect">
            <a:avLst/>
          </a:prstGeom>
          <a:ln>
            <a:solidFill>
              <a:schemeClr val="accent1"/>
            </a:solidFill>
          </a:ln>
        </p:spPr>
      </p:pic>
    </p:spTree>
    <p:extLst>
      <p:ext uri="{BB962C8B-B14F-4D97-AF65-F5344CB8AC3E}">
        <p14:creationId xmlns:p14="http://schemas.microsoft.com/office/powerpoint/2010/main" val="400703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71C8CFDF-B1F0-3720-6E0C-15B72328B0C3}"/>
              </a:ext>
            </a:extLst>
          </p:cNvPr>
          <p:cNvSpPr txBox="1">
            <a:spLocks/>
          </p:cNvSpPr>
          <p:nvPr/>
        </p:nvSpPr>
        <p:spPr>
          <a:xfrm>
            <a:off x="303362" y="1825625"/>
            <a:ext cx="668248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Aft>
                <a:spcPts val="1000"/>
              </a:spcAft>
            </a:pPr>
            <a:r>
              <a:rPr lang="es-MX" sz="2200" b="1" dirty="0">
                <a:latin typeface="Calibri" panose="020F0502020204030204" pitchFamily="34" charset="0"/>
                <a:ea typeface="Calibri" panose="020F0502020204030204" pitchFamily="34" charset="0"/>
                <a:cs typeface="Times New Roman" panose="02020603050405020304" pitchFamily="18" charset="0"/>
              </a:rPr>
              <a:t>2.a. Trabajo de impartición de clases frente a grupo</a:t>
            </a:r>
            <a:endParaRPr lang="es-MX"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2400" b="1" dirty="0">
                <a:latin typeface="Calibri" panose="020F0502020204030204" pitchFamily="34" charset="0"/>
                <a:ea typeface="Calibri" panose="020F0502020204030204" pitchFamily="34" charset="0"/>
                <a:cs typeface="Times New Roman" panose="02020603050405020304" pitchFamily="18" charset="0"/>
              </a:rPr>
              <a:t>2.b. </a:t>
            </a:r>
            <a:r>
              <a:rPr lang="es-MX" sz="24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Impartición</a:t>
            </a:r>
            <a:r>
              <a:rPr lang="es-MX" sz="2400" b="1" dirty="0">
                <a:latin typeface="Calibri" panose="020F0502020204030204" pitchFamily="34" charset="0"/>
                <a:ea typeface="Calibri" panose="020F0502020204030204" pitchFamily="34" charset="0"/>
                <a:cs typeface="Times New Roman" panose="02020603050405020304" pitchFamily="18" charset="0"/>
              </a:rPr>
              <a:t> de </a:t>
            </a:r>
            <a:r>
              <a:rPr lang="es-MX"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Talleres o seminarios</a:t>
            </a:r>
            <a:r>
              <a:rPr lang="es-MX" sz="2400" b="1" dirty="0">
                <a:latin typeface="Calibri" panose="020F0502020204030204" pitchFamily="34" charset="0"/>
                <a:ea typeface="Calibri" panose="020F0502020204030204" pitchFamily="34" charset="0"/>
                <a:cs typeface="Times New Roman" panose="02020603050405020304" pitchFamily="18" charset="0"/>
              </a:rPr>
              <a:t>:</a:t>
            </a:r>
            <a:r>
              <a:rPr lang="es-MX" sz="2400" dirty="0">
                <a:latin typeface="Calibri" panose="020F0502020204030204" pitchFamily="34" charset="0"/>
                <a:ea typeface="Calibri" panose="020F0502020204030204" pitchFamily="34" charset="0"/>
                <a:cs typeface="Times New Roman" panose="02020603050405020304" pitchFamily="18" charset="0"/>
              </a:rPr>
              <a:t> (</a:t>
            </a:r>
            <a:r>
              <a:rPr lang="es-MX" sz="2400" i="1" dirty="0">
                <a:latin typeface="Calibri" panose="020F0502020204030204" pitchFamily="34" charset="0"/>
                <a:ea typeface="Calibri" panose="020F0502020204030204" pitchFamily="34" charset="0"/>
                <a:cs typeface="Times New Roman" panose="02020603050405020304" pitchFamily="18" charset="0"/>
              </a:rPr>
              <a:t>Constancias como </a:t>
            </a:r>
            <a:r>
              <a:rPr lang="es-MX" sz="24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instructor señalando duración</a:t>
            </a:r>
            <a:r>
              <a:rPr lang="es-MX" sz="2400" dirty="0">
                <a:latin typeface="Calibri" panose="020F0502020204030204" pitchFamily="34" charset="0"/>
                <a:ea typeface="Calibri" panose="020F0502020204030204" pitchFamily="34" charset="0"/>
                <a:cs typeface="Times New Roman" panose="02020603050405020304" pitchFamily="18" charset="0"/>
              </a:rPr>
              <a:t>) 40 horas de evento afín 1 punto, para cursos de más de 20 horas se otorgan 0.5 puntos por cada 10 horas impartidas. Por 20 a 30 horas de evento no afín 0.75 puntos y de 30 a 40 horas de evento no afín 1 punto. Por modelo 2.0.</a:t>
            </a:r>
          </a:p>
          <a:p>
            <a:r>
              <a:rPr lang="es-MX" sz="2000" b="1" dirty="0">
                <a:latin typeface="Calibri" panose="020F0502020204030204" pitchFamily="34" charset="0"/>
                <a:ea typeface="Calibri" panose="020F0502020204030204" pitchFamily="34" charset="0"/>
                <a:cs typeface="Times New Roman" panose="02020603050405020304" pitchFamily="18" charset="0"/>
              </a:rPr>
              <a:t>2.c. Materiales didácticos producidos</a:t>
            </a:r>
            <a:endParaRPr lang="es-MX" sz="2000" dirty="0"/>
          </a:p>
        </p:txBody>
      </p:sp>
      <p:sp>
        <p:nvSpPr>
          <p:cNvPr id="5" name="Título 1">
            <a:extLst>
              <a:ext uri="{FF2B5EF4-FFF2-40B4-BE49-F238E27FC236}">
                <a16:creationId xmlns:a16="http://schemas.microsoft.com/office/drawing/2014/main" id="{1A543BEF-99E7-5948-8B6A-A006D43D9BA1}"/>
              </a:ext>
            </a:extLst>
          </p:cNvPr>
          <p:cNvSpPr>
            <a:spLocks noGrp="1"/>
          </p:cNvSpPr>
          <p:nvPr>
            <p:ph type="title"/>
          </p:nvPr>
        </p:nvSpPr>
        <p:spPr>
          <a:xfrm>
            <a:off x="838200" y="365125"/>
            <a:ext cx="10515600" cy="1325563"/>
          </a:xfrm>
        </p:spPr>
        <p:txBody>
          <a:bodyPr>
            <a:normAutofit/>
          </a:bodyPr>
          <a:lstStyle/>
          <a:p>
            <a:r>
              <a:rPr lang="es-MX" sz="3600" b="1" dirty="0">
                <a:effectLst/>
                <a:latin typeface="Calibri" panose="020F0502020204030204" pitchFamily="34" charset="0"/>
                <a:ea typeface="Calibri" panose="020F0502020204030204" pitchFamily="34" charset="0"/>
                <a:cs typeface="Times New Roman" panose="02020603050405020304" pitchFamily="18" charset="0"/>
              </a:rPr>
              <a:t>II. EXPERIENCIA ACADÉMICA </a:t>
            </a:r>
            <a:r>
              <a:rPr lang="es-MX" sz="3600" dirty="0">
                <a:effectLst/>
                <a:latin typeface="Calibri" panose="020F0502020204030204" pitchFamily="34" charset="0"/>
                <a:ea typeface="Calibri" panose="020F0502020204030204" pitchFamily="34" charset="0"/>
                <a:cs typeface="Times New Roman" panose="02020603050405020304" pitchFamily="18" charset="0"/>
              </a:rPr>
              <a:t>(máximo </a:t>
            </a:r>
            <a:r>
              <a:rPr lang="es-MX" sz="3600" b="1"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20 puntos</a:t>
            </a:r>
            <a:r>
              <a:rPr lang="es-MX" sz="3600" dirty="0">
                <a:effectLst/>
                <a:latin typeface="Calibri" panose="020F0502020204030204" pitchFamily="34" charset="0"/>
                <a:ea typeface="Calibri" panose="020F0502020204030204" pitchFamily="34" charset="0"/>
                <a:cs typeface="Times New Roman" panose="02020603050405020304" pitchFamily="18" charset="0"/>
              </a:rPr>
              <a:t>)</a:t>
            </a:r>
            <a:endParaRPr lang="es-MX" sz="3600" dirty="0"/>
          </a:p>
        </p:txBody>
      </p:sp>
      <p:pic>
        <p:nvPicPr>
          <p:cNvPr id="7" name="Imagen 6">
            <a:extLst>
              <a:ext uri="{FF2B5EF4-FFF2-40B4-BE49-F238E27FC236}">
                <a16:creationId xmlns:a16="http://schemas.microsoft.com/office/drawing/2014/main" id="{6538F95F-A5A4-C681-5718-84747C325B6B}"/>
              </a:ext>
            </a:extLst>
          </p:cNvPr>
          <p:cNvPicPr>
            <a:picLocks noChangeAspect="1"/>
          </p:cNvPicPr>
          <p:nvPr/>
        </p:nvPicPr>
        <p:blipFill>
          <a:blip r:embed="rId2"/>
          <a:stretch>
            <a:fillRect/>
          </a:stretch>
        </p:blipFill>
        <p:spPr>
          <a:xfrm>
            <a:off x="7349085" y="1517378"/>
            <a:ext cx="4539553" cy="1687783"/>
          </a:xfrm>
          <a:prstGeom prst="rect">
            <a:avLst/>
          </a:prstGeom>
          <a:ln>
            <a:solidFill>
              <a:schemeClr val="accent1"/>
            </a:solidFill>
          </a:ln>
        </p:spPr>
      </p:pic>
      <p:pic>
        <p:nvPicPr>
          <p:cNvPr id="9" name="Imagen 8">
            <a:extLst>
              <a:ext uri="{FF2B5EF4-FFF2-40B4-BE49-F238E27FC236}">
                <a16:creationId xmlns:a16="http://schemas.microsoft.com/office/drawing/2014/main" id="{4660C037-B2EC-8B3F-4342-BAE18F53D942}"/>
              </a:ext>
            </a:extLst>
          </p:cNvPr>
          <p:cNvPicPr>
            <a:picLocks noChangeAspect="1"/>
          </p:cNvPicPr>
          <p:nvPr/>
        </p:nvPicPr>
        <p:blipFill>
          <a:blip r:embed="rId3"/>
          <a:stretch>
            <a:fillRect/>
          </a:stretch>
        </p:blipFill>
        <p:spPr>
          <a:xfrm>
            <a:off x="7776378" y="3205161"/>
            <a:ext cx="3577422" cy="3162871"/>
          </a:xfrm>
          <a:prstGeom prst="rect">
            <a:avLst/>
          </a:prstGeom>
          <a:ln>
            <a:solidFill>
              <a:schemeClr val="accent1"/>
            </a:solidFill>
          </a:ln>
        </p:spPr>
      </p:pic>
    </p:spTree>
    <p:extLst>
      <p:ext uri="{BB962C8B-B14F-4D97-AF65-F5344CB8AC3E}">
        <p14:creationId xmlns:p14="http://schemas.microsoft.com/office/powerpoint/2010/main" val="161996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838F6-C58B-0698-9B26-E987E53531D0}"/>
            </a:ext>
          </a:extLst>
        </p:cNvPr>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BDFCBF72-BEAD-5BB5-EEA8-7B8D88B61FCB}"/>
              </a:ext>
            </a:extLst>
          </p:cNvPr>
          <p:cNvSpPr txBox="1">
            <a:spLocks/>
          </p:cNvSpPr>
          <p:nvPr/>
        </p:nvSpPr>
        <p:spPr>
          <a:xfrm>
            <a:off x="303362" y="1825625"/>
            <a:ext cx="668248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Aft>
                <a:spcPts val="1000"/>
              </a:spcAft>
            </a:pPr>
            <a:r>
              <a:rPr lang="es-MX" sz="2000" b="1" dirty="0">
                <a:latin typeface="Calibri" panose="020F0502020204030204" pitchFamily="34" charset="0"/>
                <a:ea typeface="Calibri" panose="020F0502020204030204" pitchFamily="34" charset="0"/>
                <a:cs typeface="Times New Roman" panose="02020603050405020304" pitchFamily="18" charset="0"/>
              </a:rPr>
              <a:t>2.a. Trabajo de impartición de clases frente a grupo</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2000" b="1" dirty="0">
                <a:latin typeface="Calibri" panose="020F0502020204030204" pitchFamily="34" charset="0"/>
                <a:ea typeface="Calibri" panose="020F0502020204030204" pitchFamily="34" charset="0"/>
                <a:cs typeface="Times New Roman" panose="02020603050405020304" pitchFamily="18" charset="0"/>
              </a:rPr>
              <a:t>2.b. Impartición de Talleres o seminarios</a:t>
            </a:r>
            <a:r>
              <a:rPr lang="es-MX" sz="2000" dirty="0">
                <a:latin typeface="Calibri" panose="020F0502020204030204" pitchFamily="34" charset="0"/>
                <a:ea typeface="Calibri" panose="020F0502020204030204" pitchFamily="34" charset="0"/>
                <a:cs typeface="Times New Roman" panose="02020603050405020304" pitchFamily="18" charset="0"/>
              </a:rPr>
              <a:t>.</a:t>
            </a:r>
          </a:p>
          <a:p>
            <a:r>
              <a:rPr lang="es-MX" sz="2400" b="1" dirty="0">
                <a:latin typeface="Calibri" panose="020F0502020204030204" pitchFamily="34" charset="0"/>
                <a:ea typeface="Calibri" panose="020F0502020204030204" pitchFamily="34" charset="0"/>
                <a:cs typeface="Times New Roman" panose="02020603050405020304" pitchFamily="18" charset="0"/>
              </a:rPr>
              <a:t>2.c. Materiales didácticos producidos</a:t>
            </a:r>
            <a:r>
              <a:rPr lang="es-MX" sz="2400" dirty="0">
                <a:latin typeface="Calibri" panose="020F0502020204030204" pitchFamily="34" charset="0"/>
                <a:ea typeface="Calibri" panose="020F0502020204030204" pitchFamily="34" charset="0"/>
                <a:cs typeface="Times New Roman" panose="02020603050405020304" pitchFamily="18" charset="0"/>
              </a:rPr>
              <a:t> </a:t>
            </a:r>
          </a:p>
          <a:p>
            <a:pPr marL="1258888" indent="-276225">
              <a:buNone/>
            </a:pPr>
            <a:r>
              <a:rPr lang="es-MX" sz="2400" dirty="0">
                <a:latin typeface="Calibri" panose="020F0502020204030204" pitchFamily="34" charset="0"/>
                <a:ea typeface="Calibri" panose="020F0502020204030204" pitchFamily="34" charset="0"/>
                <a:cs typeface="Times New Roman" panose="02020603050405020304" pitchFamily="18" charset="0"/>
              </a:rPr>
              <a:t>-Equipos y modelos de laboratorio (2 puntos por modelo)</a:t>
            </a:r>
          </a:p>
          <a:p>
            <a:pPr marL="1258888" indent="-276225">
              <a:buNone/>
            </a:pPr>
            <a:r>
              <a:rPr lang="es-MX" sz="2400" dirty="0">
                <a:latin typeface="Calibri" panose="020F0502020204030204" pitchFamily="34" charset="0"/>
                <a:ea typeface="Calibri" panose="020F0502020204030204" pitchFamily="34" charset="0"/>
                <a:cs typeface="Times New Roman" panose="02020603050405020304" pitchFamily="18" charset="0"/>
              </a:rPr>
              <a:t>-Software (2 puntos por software)</a:t>
            </a:r>
            <a:endParaRPr lang="es-MX" sz="2400" dirty="0"/>
          </a:p>
        </p:txBody>
      </p:sp>
      <p:sp>
        <p:nvSpPr>
          <p:cNvPr id="5" name="Título 1">
            <a:extLst>
              <a:ext uri="{FF2B5EF4-FFF2-40B4-BE49-F238E27FC236}">
                <a16:creationId xmlns:a16="http://schemas.microsoft.com/office/drawing/2014/main" id="{ACEE38B9-725A-EBD2-0CF3-6026BC9E3780}"/>
              </a:ext>
            </a:extLst>
          </p:cNvPr>
          <p:cNvSpPr>
            <a:spLocks noGrp="1"/>
          </p:cNvSpPr>
          <p:nvPr>
            <p:ph type="title"/>
          </p:nvPr>
        </p:nvSpPr>
        <p:spPr>
          <a:xfrm>
            <a:off x="838200" y="365125"/>
            <a:ext cx="10515600" cy="1325563"/>
          </a:xfrm>
        </p:spPr>
        <p:txBody>
          <a:bodyPr>
            <a:normAutofit/>
          </a:bodyPr>
          <a:lstStyle/>
          <a:p>
            <a:r>
              <a:rPr lang="es-MX" sz="3600" b="1" dirty="0">
                <a:effectLst/>
                <a:latin typeface="Calibri" panose="020F0502020204030204" pitchFamily="34" charset="0"/>
                <a:ea typeface="Calibri" panose="020F0502020204030204" pitchFamily="34" charset="0"/>
                <a:cs typeface="Times New Roman" panose="02020603050405020304" pitchFamily="18" charset="0"/>
              </a:rPr>
              <a:t>II. EXPERIENCIA ACADÉMICA </a:t>
            </a:r>
            <a:r>
              <a:rPr lang="es-MX" sz="3600" dirty="0">
                <a:effectLst/>
                <a:latin typeface="Calibri" panose="020F0502020204030204" pitchFamily="34" charset="0"/>
                <a:ea typeface="Calibri" panose="020F0502020204030204" pitchFamily="34" charset="0"/>
                <a:cs typeface="Times New Roman" panose="02020603050405020304" pitchFamily="18" charset="0"/>
              </a:rPr>
              <a:t>(máximo </a:t>
            </a:r>
            <a:r>
              <a:rPr lang="es-MX" sz="3600" b="1"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20 puntos</a:t>
            </a:r>
            <a:r>
              <a:rPr lang="es-MX" sz="3600" dirty="0">
                <a:effectLst/>
                <a:latin typeface="Calibri" panose="020F0502020204030204" pitchFamily="34" charset="0"/>
                <a:ea typeface="Calibri" panose="020F0502020204030204" pitchFamily="34" charset="0"/>
                <a:cs typeface="Times New Roman" panose="02020603050405020304" pitchFamily="18" charset="0"/>
              </a:rPr>
              <a:t>)</a:t>
            </a:r>
            <a:endParaRPr lang="es-MX" sz="3600" dirty="0"/>
          </a:p>
        </p:txBody>
      </p:sp>
      <p:pic>
        <p:nvPicPr>
          <p:cNvPr id="3" name="Imagen 2">
            <a:extLst>
              <a:ext uri="{FF2B5EF4-FFF2-40B4-BE49-F238E27FC236}">
                <a16:creationId xmlns:a16="http://schemas.microsoft.com/office/drawing/2014/main" id="{476E82A2-95A3-CA6E-73D5-56B5B8AA4ACE}"/>
              </a:ext>
            </a:extLst>
          </p:cNvPr>
          <p:cNvPicPr>
            <a:picLocks noChangeAspect="1"/>
          </p:cNvPicPr>
          <p:nvPr/>
        </p:nvPicPr>
        <p:blipFill>
          <a:blip r:embed="rId2"/>
          <a:stretch>
            <a:fillRect/>
          </a:stretch>
        </p:blipFill>
        <p:spPr>
          <a:xfrm>
            <a:off x="7471648" y="1541463"/>
            <a:ext cx="3476793" cy="2805833"/>
          </a:xfrm>
          <a:prstGeom prst="rect">
            <a:avLst/>
          </a:prstGeom>
          <a:ln>
            <a:solidFill>
              <a:schemeClr val="accent1"/>
            </a:solidFill>
          </a:ln>
        </p:spPr>
      </p:pic>
      <p:pic>
        <p:nvPicPr>
          <p:cNvPr id="8" name="Imagen 7">
            <a:extLst>
              <a:ext uri="{FF2B5EF4-FFF2-40B4-BE49-F238E27FC236}">
                <a16:creationId xmlns:a16="http://schemas.microsoft.com/office/drawing/2014/main" id="{94B6D664-B79B-4209-48F8-43512390BA93}"/>
              </a:ext>
            </a:extLst>
          </p:cNvPr>
          <p:cNvPicPr>
            <a:picLocks noChangeAspect="1"/>
          </p:cNvPicPr>
          <p:nvPr/>
        </p:nvPicPr>
        <p:blipFill>
          <a:blip r:embed="rId3"/>
          <a:stretch>
            <a:fillRect/>
          </a:stretch>
        </p:blipFill>
        <p:spPr>
          <a:xfrm>
            <a:off x="6985845" y="4482233"/>
            <a:ext cx="4448400" cy="2195062"/>
          </a:xfrm>
          <a:prstGeom prst="rect">
            <a:avLst/>
          </a:prstGeom>
          <a:ln>
            <a:solidFill>
              <a:schemeClr val="accent1"/>
            </a:solidFill>
          </a:ln>
        </p:spPr>
      </p:pic>
    </p:spTree>
    <p:extLst>
      <p:ext uri="{BB962C8B-B14F-4D97-AF65-F5344CB8AC3E}">
        <p14:creationId xmlns:p14="http://schemas.microsoft.com/office/powerpoint/2010/main" val="41000249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TotalTime>
  <Words>1483</Words>
  <Application>Microsoft Office PowerPoint</Application>
  <PresentationFormat>Panorámica</PresentationFormat>
  <Paragraphs>96</Paragraphs>
  <Slides>20</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Aptos</vt:lpstr>
      <vt:lpstr>Aptos Display</vt:lpstr>
      <vt:lpstr>Arial</vt:lpstr>
      <vt:lpstr>Calibri</vt:lpstr>
      <vt:lpstr>Wingdings</vt:lpstr>
      <vt:lpstr>Tema de Office</vt:lpstr>
      <vt:lpstr>Guía para organizar Curriculum vitae para los concursos de oposición </vt:lpstr>
      <vt:lpstr>Respecto a los Concursos de Oposición</vt:lpstr>
      <vt:lpstr>Organización de la Tabla de Valoración</vt:lpstr>
      <vt:lpstr>Presentación de PowerPoint</vt:lpstr>
      <vt:lpstr>I. NIVEL O GRADO ACADÉMICO (máximo 30 puntos)</vt:lpstr>
      <vt:lpstr>Presentación de PowerPoint</vt:lpstr>
      <vt:lpstr>II. EXPERIENCIA ACADÉMICA (máximo 20 puntos)</vt:lpstr>
      <vt:lpstr>II. EXPERIENCIA ACADÉMICA (máximo 20 puntos)</vt:lpstr>
      <vt:lpstr>II. EXPERIENCIA ACADÉMICA (máximo 20 puntos)</vt:lpstr>
      <vt:lpstr>Presentación de PowerPoint</vt:lpstr>
      <vt:lpstr>III. EXPERIENCIA PROFESIONAL (máximo 20 puntos)</vt:lpstr>
      <vt:lpstr>III. EXPERIENCIA PROFESIONAL (máximo 20 )</vt:lpstr>
      <vt:lpstr>Presentación de PowerPoint</vt:lpstr>
      <vt:lpstr>IV. PUBLICACIONES (máximo puntaje 10 puntos)</vt:lpstr>
      <vt:lpstr>IV. PUBLICACIONES (máximo puntaje 10 puntos)</vt:lpstr>
      <vt:lpstr>Presentación de PowerPoint</vt:lpstr>
      <vt:lpstr>V. LABOR ACADÉMICA DESARROLLADA (máximo 20 puntos)</vt:lpstr>
      <vt:lpstr>V. LABOR ACADÉMICA DESARROLLADA (máximo 20 puntos)</vt:lpstr>
      <vt:lpstr>V. LABOR ACADÉMICA DESARROLLADA (máximo 20 puntos)</vt:lpstr>
      <vt:lpstr>V. LABOR ACADÉMICA DESARROLLADA (máximo 20 puntos)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Tztzqui Chávez</dc:creator>
  <cp:lastModifiedBy>Tztzqui Chávez</cp:lastModifiedBy>
  <cp:revision>8</cp:revision>
  <dcterms:created xsi:type="dcterms:W3CDTF">2025-02-21T17:55:40Z</dcterms:created>
  <dcterms:modified xsi:type="dcterms:W3CDTF">2025-02-25T16:39:13Z</dcterms:modified>
</cp:coreProperties>
</file>